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726" r:id="rId2"/>
    <p:sldId id="1142" r:id="rId3"/>
    <p:sldId id="1160" r:id="rId4"/>
    <p:sldId id="1014" r:id="rId5"/>
    <p:sldId id="1015" r:id="rId6"/>
    <p:sldId id="1016" r:id="rId7"/>
    <p:sldId id="1017" r:id="rId8"/>
    <p:sldId id="1018" r:id="rId9"/>
    <p:sldId id="1019" r:id="rId10"/>
    <p:sldId id="2094" r:id="rId11"/>
    <p:sldId id="1001" r:id="rId12"/>
    <p:sldId id="1002" r:id="rId13"/>
    <p:sldId id="1003" r:id="rId14"/>
    <p:sldId id="1004" r:id="rId15"/>
    <p:sldId id="1005" r:id="rId16"/>
    <p:sldId id="1006" r:id="rId17"/>
    <p:sldId id="2031" r:id="rId18"/>
    <p:sldId id="1009" r:id="rId19"/>
    <p:sldId id="2035" r:id="rId20"/>
    <p:sldId id="2036" r:id="rId21"/>
    <p:sldId id="2037" r:id="rId22"/>
    <p:sldId id="2039" r:id="rId23"/>
    <p:sldId id="2040" r:id="rId24"/>
    <p:sldId id="2041" r:id="rId25"/>
    <p:sldId id="2090" r:id="rId26"/>
    <p:sldId id="2091" r:id="rId27"/>
    <p:sldId id="2092" r:id="rId28"/>
    <p:sldId id="2093" r:id="rId29"/>
    <p:sldId id="1024" r:id="rId30"/>
    <p:sldId id="1020" r:id="rId31"/>
    <p:sldId id="2049" r:id="rId32"/>
    <p:sldId id="2077" r:id="rId33"/>
    <p:sldId id="2078" r:id="rId34"/>
    <p:sldId id="2050" r:id="rId35"/>
    <p:sldId id="2051" r:id="rId36"/>
    <p:sldId id="2052" r:id="rId37"/>
    <p:sldId id="2059" r:id="rId38"/>
    <p:sldId id="2060" r:id="rId39"/>
    <p:sldId id="2061" r:id="rId40"/>
    <p:sldId id="2062" r:id="rId41"/>
    <p:sldId id="2063" r:id="rId42"/>
    <p:sldId id="2064" r:id="rId43"/>
    <p:sldId id="2065" r:id="rId44"/>
    <p:sldId id="2066" r:id="rId45"/>
    <p:sldId id="2067" r:id="rId46"/>
    <p:sldId id="2071" r:id="rId47"/>
    <p:sldId id="2072" r:id="rId48"/>
    <p:sldId id="2073" r:id="rId49"/>
    <p:sldId id="2074" r:id="rId50"/>
    <p:sldId id="2075" r:id="rId51"/>
    <p:sldId id="2079" r:id="rId52"/>
    <p:sldId id="2080" r:id="rId53"/>
    <p:sldId id="2081" r:id="rId54"/>
    <p:sldId id="2082" r:id="rId55"/>
    <p:sldId id="2084" r:id="rId56"/>
    <p:sldId id="2083" r:id="rId57"/>
    <p:sldId id="2087" r:id="rId58"/>
    <p:sldId id="2088" r:id="rId59"/>
    <p:sldId id="2089" r:id="rId60"/>
    <p:sldId id="2076" r:id="rId61"/>
    <p:sldId id="2085" r:id="rId62"/>
    <p:sldId id="208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80" d="100"/>
          <a:sy n="80" d="100"/>
        </p:scale>
        <p:origin x="1152" y="77"/>
      </p:cViewPr>
      <p:guideLst/>
    </p:cSldViewPr>
  </p:slideViewPr>
  <p:notesTextViewPr>
    <p:cViewPr>
      <p:scale>
        <a:sx n="1" d="1"/>
        <a:sy n="1" d="1"/>
      </p:scale>
      <p:origin x="0" y="0"/>
    </p:cViewPr>
  </p:notesTextViewPr>
  <p:sorterViewPr>
    <p:cViewPr varScale="1">
      <p:scale>
        <a:sx n="100" d="100"/>
        <a:sy n="100" d="100"/>
      </p:scale>
      <p:origin x="0" y="-263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pt-BR" dirty="0"/>
          </a:p>
        </p:txBody>
      </p:sp>
      <p:sp>
        <p:nvSpPr>
          <p:cNvPr id="4" name="Slide Number Placeholder 3"/>
          <p:cNvSpPr>
            <a:spLocks noGrp="1"/>
          </p:cNvSpPr>
          <p:nvPr>
            <p:ph type="sldNum" sz="quarter" idx="5"/>
          </p:nvPr>
        </p:nvSpPr>
        <p:spPr/>
        <p:txBody>
          <a:bodyPr/>
          <a:lstStyle/>
          <a:p>
            <a:fld id="{DFE30F7E-BA06-894A-92B9-C78D43416C5A}" type="slidenum">
              <a:rPr lang="pt-BR" smtClean="0"/>
              <a:t>3</a:t>
            </a:fld>
            <a:endParaRPr lang="pt-BR"/>
          </a:p>
        </p:txBody>
      </p:sp>
    </p:spTree>
    <p:extLst>
      <p:ext uri="{BB962C8B-B14F-4D97-AF65-F5344CB8AC3E}">
        <p14:creationId xmlns:p14="http://schemas.microsoft.com/office/powerpoint/2010/main" val="3866311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ylvera.com/blog/guardian-offsets-response" TargetMode="External"/><Relationship Id="rId2" Type="http://schemas.openxmlformats.org/officeDocument/2006/relationships/hyperlink" Target="https://www.theguardian.com/environment/2023/jan/18/revealed-forest-carbon-offsets-biggest-provider-worthless-verra-ao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GouldShultz@clarku.edu" TargetMode="External"/><Relationship Id="rId7" Type="http://schemas.openxmlformats.org/officeDocument/2006/relationships/image" Target="../media/image3.jpg"/><Relationship Id="rId2" Type="http://schemas.openxmlformats.org/officeDocument/2006/relationships/hyperlink" Target="mailto:Ljordan@clarku.edu" TargetMode="External"/><Relationship Id="rId1" Type="http://schemas.openxmlformats.org/officeDocument/2006/relationships/slideLayout" Target="../slideLayouts/slideLayout2.xml"/><Relationship Id="rId6" Type="http://schemas.openxmlformats.org/officeDocument/2006/relationships/hyperlink" Target="https://www.clarku.edu/departments/entrepreneurship-and-innovation/2022/02/07/diversity-and-culture-through-art-and-clothing-lara-jordan-founder-of-squidink/" TargetMode="External"/><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terrabrasilis.dpi.inpe.br/en/home-pag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fontScale="92500" lnSpcReduction="20000"/>
          </a:bodyPr>
          <a:lstStyle/>
          <a:p>
            <a:pPr marL="0" indent="0">
              <a:buNone/>
            </a:pPr>
            <a:r>
              <a:rPr lang="en-US" dirty="0"/>
              <a:t>Today</a:t>
            </a:r>
          </a:p>
          <a:p>
            <a:pPr marL="457200" lvl="1" indent="0">
              <a:buNone/>
            </a:pPr>
            <a:r>
              <a:rPr lang="en-US" dirty="0"/>
              <a:t>COVID has returned to campus. Use this room’s capacity for social distancing.</a:t>
            </a:r>
          </a:p>
          <a:p>
            <a:pPr marL="457200" lvl="1" indent="0">
              <a:buNone/>
            </a:pPr>
            <a:r>
              <a:rPr lang="en-US" dirty="0"/>
              <a:t>If you will be absent, then send email to professor and assistants before the class that you must miss.</a:t>
            </a:r>
          </a:p>
          <a:p>
            <a:pPr marL="457200" lvl="1" indent="0">
              <a:buNone/>
            </a:pPr>
            <a:r>
              <a:rPr lang="en-US" dirty="0"/>
              <a:t>New Hours for the GIS Help Desk. Send email to Lara and Apple to consult via zoom.</a:t>
            </a:r>
          </a:p>
          <a:p>
            <a:pPr marL="457200" lvl="1" indent="0">
              <a:buNone/>
            </a:pPr>
            <a:r>
              <a:rPr lang="en-US" dirty="0"/>
              <a:t>Introduction of Teaching Assistant </a:t>
            </a:r>
            <a:r>
              <a:rPr lang="en-US" dirty="0" err="1"/>
              <a:t>Shushil</a:t>
            </a:r>
            <a:r>
              <a:rPr lang="en-US" dirty="0"/>
              <a:t> Paudel</a:t>
            </a:r>
          </a:p>
          <a:p>
            <a:pPr marL="457200" lvl="1" indent="0">
              <a:buNone/>
            </a:pPr>
            <a:r>
              <a:rPr lang="en-US" dirty="0"/>
              <a:t>Discuss Assignment 1</a:t>
            </a:r>
          </a:p>
          <a:p>
            <a:pPr marL="0" indent="0">
              <a:buNone/>
            </a:pPr>
            <a:r>
              <a:rPr lang="en-US" dirty="0"/>
              <a:t>September 11</a:t>
            </a:r>
          </a:p>
          <a:p>
            <a:pPr marL="457200" lvl="1" indent="0">
              <a:buNone/>
            </a:pPr>
            <a:r>
              <a:rPr lang="en-US" dirty="0"/>
              <a:t>See grading rubric and ask Questions on Assignment 1</a:t>
            </a:r>
          </a:p>
          <a:p>
            <a:pPr marL="457200" lvl="1" indent="0">
              <a:buNone/>
            </a:pPr>
            <a:r>
              <a:rPr lang="en-US" dirty="0"/>
              <a:t>Philosophies of Scenario Modeling versus Predictive Modeling</a:t>
            </a:r>
          </a:p>
          <a:p>
            <a:pPr marL="457200" lvl="1" indent="0">
              <a:buNone/>
            </a:pPr>
            <a:r>
              <a:rPr lang="en-US" dirty="0"/>
              <a:t>Discuss </a:t>
            </a:r>
            <a:r>
              <a:rPr lang="en-US" u="sng" dirty="0">
                <a:hlinkClick r:id="rId2"/>
              </a:rPr>
              <a:t>https://www.theguardian.com/environment/2023/jan/18/revealed-forest-carbon-offsets-biggest-provider-worthless-verra-aoe</a:t>
            </a:r>
            <a:r>
              <a:rPr lang="en-US" dirty="0"/>
              <a:t> and a response at </a:t>
            </a:r>
            <a:r>
              <a:rPr lang="en-US" u="sng" dirty="0">
                <a:hlinkClick r:id="rId3"/>
              </a:rPr>
              <a:t>https://www.sylvera.com/blog/guardian-offsets-response</a:t>
            </a:r>
            <a:endParaRPr lang="en-US" dirty="0"/>
          </a:p>
          <a:p>
            <a:pPr marL="457200" lvl="1" indent="0">
              <a:buNone/>
            </a:pPr>
            <a:r>
              <a:rPr lang="en-US" dirty="0"/>
              <a:t>Introduction to Geomod</a:t>
            </a:r>
          </a:p>
          <a:p>
            <a:pPr marL="0" indent="0">
              <a:buNone/>
            </a:pPr>
            <a:r>
              <a:rPr lang="en-US" dirty="0"/>
              <a:t>September 13</a:t>
            </a:r>
          </a:p>
          <a:p>
            <a:pPr marL="457200" lvl="1" indent="0">
              <a:buNone/>
            </a:pPr>
            <a:r>
              <a:rPr lang="en-US" dirty="0"/>
              <a:t>Assignment 1 is due at 4pm via Canvas. Each hour late incurs a one percentage point penalty.</a:t>
            </a:r>
          </a:p>
          <a:p>
            <a:pPr marL="457200" lvl="1" indent="0">
              <a:buNone/>
            </a:pPr>
            <a:r>
              <a:rPr lang="en-US" dirty="0"/>
              <a:t>Get instructions for Assignment 2</a:t>
            </a:r>
          </a:p>
          <a:p>
            <a:pPr marL="457200" lvl="1" indent="0">
              <a:buNone/>
            </a:pPr>
            <a:r>
              <a:rPr lang="en-US" dirty="0"/>
              <a:t>Geomod land change allocation model in TerrSet</a:t>
            </a:r>
          </a:p>
          <a:p>
            <a:pPr marL="0" indent="0">
              <a:buNone/>
            </a:pPr>
            <a:r>
              <a:rPr lang="en-US" dirty="0"/>
              <a:t>September 15 Deadline to declare Pass/Fail Grade</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Autofit/>
          </a:bodyPr>
          <a:lstStyle/>
          <a:p>
            <a:r>
              <a:rPr lang="en-US" sz="3200" dirty="0"/>
              <a:t>These options never slow as a town approaches 100% built.</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144422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4752" y="1379539"/>
            <a:ext cx="7924800" cy="5451474"/>
            <a:chOff x="134752" y="1379539"/>
            <a:chExt cx="7924800" cy="5451474"/>
          </a:xfrm>
        </p:grpSpPr>
        <p:pic>
          <p:nvPicPr>
            <p:cNvPr id="10244" name="Picture 3"/>
            <p:cNvPicPr>
              <a:picLocks noChangeAspect="1" noChangeArrowheads="1"/>
            </p:cNvPicPr>
            <p:nvPr/>
          </p:nvPicPr>
          <p:blipFill>
            <a:blip r:embed="rId2" cstate="print"/>
            <a:srcRect l="12483" t="14583" r="15625" b="20833"/>
            <a:stretch>
              <a:fillRect/>
            </a:stretch>
          </p:blipFill>
          <p:spPr bwMode="auto">
            <a:xfrm>
              <a:off x="287152" y="1379539"/>
              <a:ext cx="7772400" cy="5126037"/>
            </a:xfrm>
            <a:prstGeom prst="rect">
              <a:avLst/>
            </a:prstGeom>
            <a:noFill/>
            <a:ln w="9525">
              <a:noFill/>
              <a:miter lim="800000"/>
              <a:headEnd/>
              <a:tailEnd/>
            </a:ln>
          </p:spPr>
        </p:pic>
        <p:pic>
          <p:nvPicPr>
            <p:cNvPr id="10245" name="Picture 4" descr="study area"/>
            <p:cNvPicPr>
              <a:picLocks noChangeAspect="1" noChangeArrowheads="1"/>
            </p:cNvPicPr>
            <p:nvPr/>
          </p:nvPicPr>
          <p:blipFill>
            <a:blip r:embed="rId3" cstate="print"/>
            <a:srcRect l="8063" t="44788" r="53929" b="8954"/>
            <a:stretch>
              <a:fillRect/>
            </a:stretch>
          </p:blipFill>
          <p:spPr bwMode="auto">
            <a:xfrm>
              <a:off x="134752" y="3967163"/>
              <a:ext cx="3048000" cy="2863850"/>
            </a:xfrm>
            <a:prstGeom prst="rect">
              <a:avLst/>
            </a:prstGeom>
            <a:noFill/>
            <a:ln w="9525">
              <a:noFill/>
              <a:miter lim="800000"/>
              <a:headEnd/>
              <a:tailEnd/>
            </a:ln>
          </p:spPr>
        </p:pic>
        <p:sp>
          <p:nvSpPr>
            <p:cNvPr id="10246" name="Line 5"/>
            <p:cNvSpPr>
              <a:spLocks noChangeShapeType="1"/>
            </p:cNvSpPr>
            <p:nvPr/>
          </p:nvSpPr>
          <p:spPr bwMode="auto">
            <a:xfrm flipH="1" flipV="1">
              <a:off x="287152" y="3733800"/>
              <a:ext cx="1447800" cy="1066800"/>
            </a:xfrm>
            <a:prstGeom prst="line">
              <a:avLst/>
            </a:prstGeom>
            <a:noFill/>
            <a:ln w="38100">
              <a:solidFill>
                <a:schemeClr val="tx1"/>
              </a:solidFill>
              <a:round/>
              <a:headEnd/>
              <a:tailEnd/>
            </a:ln>
          </p:spPr>
          <p:txBody>
            <a:bodyPr/>
            <a:lstStyle/>
            <a:p>
              <a:endParaRPr lang="en-US"/>
            </a:p>
          </p:txBody>
        </p:sp>
        <p:sp>
          <p:nvSpPr>
            <p:cNvPr id="10247" name="Line 6"/>
            <p:cNvSpPr>
              <a:spLocks noChangeShapeType="1"/>
            </p:cNvSpPr>
            <p:nvPr/>
          </p:nvSpPr>
          <p:spPr bwMode="auto">
            <a:xfrm flipH="1" flipV="1">
              <a:off x="2039752" y="4876800"/>
              <a:ext cx="3352800" cy="457200"/>
            </a:xfrm>
            <a:prstGeom prst="line">
              <a:avLst/>
            </a:prstGeom>
            <a:noFill/>
            <a:ln w="38100">
              <a:solidFill>
                <a:schemeClr val="tx1"/>
              </a:solidFill>
              <a:round/>
              <a:headEnd/>
              <a:tailEnd/>
            </a:ln>
          </p:spPr>
          <p:txBody>
            <a:bodyPr/>
            <a:lstStyle/>
            <a:p>
              <a:endParaRPr lang="en-US"/>
            </a:p>
          </p:txBody>
        </p:sp>
      </p:grpSp>
      <p:sp>
        <p:nvSpPr>
          <p:cNvPr id="10242" name="Slide Number Placeholder 5"/>
          <p:cNvSpPr>
            <a:spLocks noGrp="1"/>
          </p:cNvSpPr>
          <p:nvPr>
            <p:ph type="sldNum" sz="quarter" idx="12"/>
          </p:nvPr>
        </p:nvSpPr>
        <p:spPr>
          <a:noFill/>
        </p:spPr>
        <p:txBody>
          <a:bodyPr/>
          <a:lstStyle/>
          <a:p>
            <a:fld id="{248504D4-C77D-456B-83CA-F5B045390EF8}" type="slidenum">
              <a:rPr lang="en-US" smtClean="0"/>
              <a:pPr/>
              <a:t>11</a:t>
            </a:fld>
            <a:endParaRPr lang="en-US"/>
          </a:p>
        </p:txBody>
      </p:sp>
      <p:sp>
        <p:nvSpPr>
          <p:cNvPr id="10243" name="Rectangle 2"/>
          <p:cNvSpPr>
            <a:spLocks noGrp="1" noChangeArrowheads="1"/>
          </p:cNvSpPr>
          <p:nvPr>
            <p:ph type="title"/>
          </p:nvPr>
        </p:nvSpPr>
        <p:spPr/>
        <p:txBody>
          <a:bodyPr>
            <a:normAutofit/>
          </a:bodyPr>
          <a:lstStyle/>
          <a:p>
            <a:pPr eaLnBrk="1" hangingPunct="1"/>
            <a:r>
              <a:rPr lang="en-US" sz="4000"/>
              <a:t>Plum Island Ecosystems (PIE)</a:t>
            </a:r>
            <a:br>
              <a:rPr lang="en-US" sz="4000"/>
            </a:br>
            <a:r>
              <a:rPr lang="en-US" sz="4000"/>
              <a:t>in northeastern Massachusetts</a:t>
            </a:r>
          </a:p>
        </p:txBody>
      </p:sp>
      <p:pic>
        <p:nvPicPr>
          <p:cNvPr id="8"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1952" y="3364577"/>
            <a:ext cx="3551861" cy="213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967" y="2416797"/>
            <a:ext cx="4446276" cy="876914"/>
          </a:xfrm>
          <a:prstGeom prst="rect">
            <a:avLst/>
          </a:prstGeom>
        </p:spPr>
      </p:pic>
      <p:pic>
        <p:nvPicPr>
          <p:cNvPr id="10" name="Picture 9"/>
          <p:cNvPicPr>
            <a:picLocks noChangeAspect="1"/>
          </p:cNvPicPr>
          <p:nvPr/>
        </p:nvPicPr>
        <p:blipFill>
          <a:blip r:embed="rId6"/>
          <a:stretch>
            <a:fillRect/>
          </a:stretch>
        </p:blipFill>
        <p:spPr>
          <a:xfrm>
            <a:off x="8934013" y="358626"/>
            <a:ext cx="1740403" cy="174667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6496" y="5467149"/>
            <a:ext cx="2302545" cy="1390851"/>
          </a:xfrm>
          <a:prstGeom prst="rect">
            <a:avLst/>
          </a:prstGeom>
        </p:spPr>
      </p:pic>
    </p:spTree>
    <p:extLst>
      <p:ext uri="{BB962C8B-B14F-4D97-AF65-F5344CB8AC3E}">
        <p14:creationId xmlns:p14="http://schemas.microsoft.com/office/powerpoint/2010/main" val="292606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p>
            <a:fld id="{0E0E68F1-815E-48A1-8BA1-7C5E88C7D549}" type="slidenum">
              <a:rPr lang="en-US" smtClean="0"/>
              <a:pPr/>
              <a:t>12</a:t>
            </a:fld>
            <a:endParaRPr lang="en-US"/>
          </a:p>
        </p:txBody>
      </p:sp>
      <p:grpSp>
        <p:nvGrpSpPr>
          <p:cNvPr id="2" name="Group 2"/>
          <p:cNvGrpSpPr>
            <a:grpSpLocks/>
          </p:cNvGrpSpPr>
          <p:nvPr/>
        </p:nvGrpSpPr>
        <p:grpSpPr bwMode="auto">
          <a:xfrm>
            <a:off x="1941514" y="214314"/>
            <a:ext cx="7240587" cy="6491287"/>
            <a:chOff x="263" y="135"/>
            <a:chExt cx="4561" cy="4089"/>
          </a:xfrm>
        </p:grpSpPr>
        <p:sp>
          <p:nvSpPr>
            <p:cNvPr id="11268" name="Line 3"/>
            <p:cNvSpPr>
              <a:spLocks noChangeShapeType="1"/>
            </p:cNvSpPr>
            <p:nvPr/>
          </p:nvSpPr>
          <p:spPr bwMode="auto">
            <a:xfrm>
              <a:off x="4824" y="138"/>
              <a:ext cx="0" cy="4080"/>
            </a:xfrm>
            <a:prstGeom prst="line">
              <a:avLst/>
            </a:prstGeom>
            <a:noFill/>
            <a:ln w="8890">
              <a:solidFill>
                <a:schemeClr val="tx1"/>
              </a:solidFill>
              <a:round/>
              <a:headEnd/>
              <a:tailEnd/>
            </a:ln>
          </p:spPr>
          <p:txBody>
            <a:bodyPr/>
            <a:lstStyle/>
            <a:p>
              <a:endParaRPr lang="en-US"/>
            </a:p>
          </p:txBody>
        </p:sp>
        <p:pic>
          <p:nvPicPr>
            <p:cNvPr id="11269" name="Picture 4" descr="Landuse_1971_200dpi"/>
            <p:cNvPicPr>
              <a:picLocks noChangeAspect="1" noChangeArrowheads="1"/>
            </p:cNvPicPr>
            <p:nvPr/>
          </p:nvPicPr>
          <p:blipFill>
            <a:blip r:embed="rId2" cstate="print"/>
            <a:srcRect/>
            <a:stretch>
              <a:fillRect/>
            </a:stretch>
          </p:blipFill>
          <p:spPr bwMode="auto">
            <a:xfrm>
              <a:off x="263" y="135"/>
              <a:ext cx="4560" cy="4089"/>
            </a:xfrm>
            <a:prstGeom prst="rect">
              <a:avLst/>
            </a:prstGeom>
            <a:noFill/>
            <a:ln w="9525">
              <a:noFill/>
              <a:miter lim="800000"/>
              <a:headEnd/>
              <a:tailEnd/>
            </a:ln>
          </p:spPr>
        </p:pic>
      </p:grpSp>
    </p:spTree>
    <p:extLst>
      <p:ext uri="{BB962C8B-B14F-4D97-AF65-F5344CB8AC3E}">
        <p14:creationId xmlns:p14="http://schemas.microsoft.com/office/powerpoint/2010/main" val="1419618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p>
            <a:fld id="{9775E13F-D3B9-4B50-8159-98FD02B7DED0}" type="slidenum">
              <a:rPr lang="en-US" smtClean="0"/>
              <a:pPr/>
              <a:t>13</a:t>
            </a:fld>
            <a:endParaRPr lang="en-US"/>
          </a:p>
        </p:txBody>
      </p:sp>
      <p:grpSp>
        <p:nvGrpSpPr>
          <p:cNvPr id="2" name="Group 2"/>
          <p:cNvGrpSpPr>
            <a:grpSpLocks/>
          </p:cNvGrpSpPr>
          <p:nvPr/>
        </p:nvGrpSpPr>
        <p:grpSpPr bwMode="auto">
          <a:xfrm>
            <a:off x="1941514" y="214314"/>
            <a:ext cx="7240587" cy="6491287"/>
            <a:chOff x="263" y="135"/>
            <a:chExt cx="4561" cy="4089"/>
          </a:xfrm>
        </p:grpSpPr>
        <p:pic>
          <p:nvPicPr>
            <p:cNvPr id="12292" name="Picture 3" descr="Landuse_1985_200dpi"/>
            <p:cNvPicPr>
              <a:picLocks noChangeAspect="1" noChangeArrowheads="1"/>
            </p:cNvPicPr>
            <p:nvPr/>
          </p:nvPicPr>
          <p:blipFill>
            <a:blip r:embed="rId2" cstate="print"/>
            <a:srcRect/>
            <a:stretch>
              <a:fillRect/>
            </a:stretch>
          </p:blipFill>
          <p:spPr bwMode="auto">
            <a:xfrm>
              <a:off x="263" y="135"/>
              <a:ext cx="4560" cy="4089"/>
            </a:xfrm>
            <a:prstGeom prst="rect">
              <a:avLst/>
            </a:prstGeom>
            <a:noFill/>
            <a:ln w="9525">
              <a:noFill/>
              <a:miter lim="800000"/>
              <a:headEnd/>
              <a:tailEnd/>
            </a:ln>
          </p:spPr>
        </p:pic>
        <p:sp>
          <p:nvSpPr>
            <p:cNvPr id="12293" name="Line 4"/>
            <p:cNvSpPr>
              <a:spLocks noChangeShapeType="1"/>
            </p:cNvSpPr>
            <p:nvPr/>
          </p:nvSpPr>
          <p:spPr bwMode="auto">
            <a:xfrm>
              <a:off x="4824" y="138"/>
              <a:ext cx="0" cy="4080"/>
            </a:xfrm>
            <a:prstGeom prst="line">
              <a:avLst/>
            </a:prstGeom>
            <a:noFill/>
            <a:ln w="8890">
              <a:solidFill>
                <a:schemeClr val="tx1"/>
              </a:solidFill>
              <a:round/>
              <a:headEnd/>
              <a:tailEnd/>
            </a:ln>
          </p:spPr>
          <p:txBody>
            <a:bodyPr/>
            <a:lstStyle/>
            <a:p>
              <a:endParaRPr lang="en-US"/>
            </a:p>
          </p:txBody>
        </p:sp>
      </p:grpSp>
    </p:spTree>
    <p:extLst>
      <p:ext uri="{BB962C8B-B14F-4D97-AF65-F5344CB8AC3E}">
        <p14:creationId xmlns:p14="http://schemas.microsoft.com/office/powerpoint/2010/main" val="385668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69B4FD0F-25CE-4B66-953D-6E2A0812EBD0}" type="slidenum">
              <a:rPr lang="en-US" smtClean="0"/>
              <a:pPr/>
              <a:t>14</a:t>
            </a:fld>
            <a:endParaRPr lang="en-US"/>
          </a:p>
        </p:txBody>
      </p:sp>
      <p:grpSp>
        <p:nvGrpSpPr>
          <p:cNvPr id="2" name="Group 2"/>
          <p:cNvGrpSpPr>
            <a:grpSpLocks/>
          </p:cNvGrpSpPr>
          <p:nvPr/>
        </p:nvGrpSpPr>
        <p:grpSpPr bwMode="auto">
          <a:xfrm>
            <a:off x="1941514" y="214314"/>
            <a:ext cx="7240587" cy="6491287"/>
            <a:chOff x="263" y="135"/>
            <a:chExt cx="4561" cy="4089"/>
          </a:xfrm>
        </p:grpSpPr>
        <p:pic>
          <p:nvPicPr>
            <p:cNvPr id="13316" name="Picture 3" descr="Landuse_1991_200dpi"/>
            <p:cNvPicPr>
              <a:picLocks noChangeAspect="1" noChangeArrowheads="1"/>
            </p:cNvPicPr>
            <p:nvPr/>
          </p:nvPicPr>
          <p:blipFill>
            <a:blip r:embed="rId2" cstate="print"/>
            <a:srcRect/>
            <a:stretch>
              <a:fillRect/>
            </a:stretch>
          </p:blipFill>
          <p:spPr bwMode="auto">
            <a:xfrm>
              <a:off x="263" y="135"/>
              <a:ext cx="4560" cy="4089"/>
            </a:xfrm>
            <a:prstGeom prst="rect">
              <a:avLst/>
            </a:prstGeom>
            <a:noFill/>
            <a:ln w="9525">
              <a:noFill/>
              <a:miter lim="800000"/>
              <a:headEnd/>
              <a:tailEnd/>
            </a:ln>
          </p:spPr>
        </p:pic>
        <p:sp>
          <p:nvSpPr>
            <p:cNvPr id="13317" name="Line 4"/>
            <p:cNvSpPr>
              <a:spLocks noChangeShapeType="1"/>
            </p:cNvSpPr>
            <p:nvPr/>
          </p:nvSpPr>
          <p:spPr bwMode="auto">
            <a:xfrm>
              <a:off x="4824" y="138"/>
              <a:ext cx="0" cy="4080"/>
            </a:xfrm>
            <a:prstGeom prst="line">
              <a:avLst/>
            </a:prstGeom>
            <a:noFill/>
            <a:ln w="8890">
              <a:solidFill>
                <a:schemeClr val="tx1"/>
              </a:solidFill>
              <a:round/>
              <a:headEnd/>
              <a:tailEnd/>
            </a:ln>
          </p:spPr>
          <p:txBody>
            <a:bodyPr/>
            <a:lstStyle/>
            <a:p>
              <a:endParaRPr lang="en-US"/>
            </a:p>
          </p:txBody>
        </p:sp>
      </p:grpSp>
    </p:spTree>
    <p:extLst>
      <p:ext uri="{BB962C8B-B14F-4D97-AF65-F5344CB8AC3E}">
        <p14:creationId xmlns:p14="http://schemas.microsoft.com/office/powerpoint/2010/main" val="183273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554B67C7-5B77-495D-8D76-F1E93114D459}" type="slidenum">
              <a:rPr lang="en-US" smtClean="0"/>
              <a:pPr/>
              <a:t>15</a:t>
            </a:fld>
            <a:endParaRPr lang="en-US"/>
          </a:p>
        </p:txBody>
      </p:sp>
      <p:grpSp>
        <p:nvGrpSpPr>
          <p:cNvPr id="2" name="Group 2"/>
          <p:cNvGrpSpPr>
            <a:grpSpLocks/>
          </p:cNvGrpSpPr>
          <p:nvPr/>
        </p:nvGrpSpPr>
        <p:grpSpPr bwMode="auto">
          <a:xfrm>
            <a:off x="1941514" y="209550"/>
            <a:ext cx="7240587" cy="6491288"/>
            <a:chOff x="263" y="126"/>
            <a:chExt cx="4561" cy="4089"/>
          </a:xfrm>
        </p:grpSpPr>
        <p:sp>
          <p:nvSpPr>
            <p:cNvPr id="14340" name="Line 3"/>
            <p:cNvSpPr>
              <a:spLocks noChangeShapeType="1"/>
            </p:cNvSpPr>
            <p:nvPr/>
          </p:nvSpPr>
          <p:spPr bwMode="auto">
            <a:xfrm>
              <a:off x="4824" y="132"/>
              <a:ext cx="0" cy="4080"/>
            </a:xfrm>
            <a:prstGeom prst="line">
              <a:avLst/>
            </a:prstGeom>
            <a:noFill/>
            <a:ln w="8890">
              <a:solidFill>
                <a:schemeClr val="tx1"/>
              </a:solidFill>
              <a:round/>
              <a:headEnd/>
              <a:tailEnd/>
            </a:ln>
          </p:spPr>
          <p:txBody>
            <a:bodyPr/>
            <a:lstStyle/>
            <a:p>
              <a:endParaRPr lang="en-US"/>
            </a:p>
          </p:txBody>
        </p:sp>
        <p:pic>
          <p:nvPicPr>
            <p:cNvPr id="14341" name="Picture 4" descr="Landuse_1999_200dpi"/>
            <p:cNvPicPr>
              <a:picLocks noChangeAspect="1" noChangeArrowheads="1"/>
            </p:cNvPicPr>
            <p:nvPr/>
          </p:nvPicPr>
          <p:blipFill>
            <a:blip r:embed="rId2" cstate="print"/>
            <a:srcRect/>
            <a:stretch>
              <a:fillRect/>
            </a:stretch>
          </p:blipFill>
          <p:spPr bwMode="auto">
            <a:xfrm>
              <a:off x="263" y="126"/>
              <a:ext cx="4560" cy="4089"/>
            </a:xfrm>
            <a:prstGeom prst="rect">
              <a:avLst/>
            </a:prstGeom>
            <a:noFill/>
            <a:ln w="9525">
              <a:noFill/>
              <a:miter lim="800000"/>
              <a:headEnd/>
              <a:tailEnd/>
            </a:ln>
          </p:spPr>
        </p:pic>
      </p:grpSp>
    </p:spTree>
    <p:extLst>
      <p:ext uri="{BB962C8B-B14F-4D97-AF65-F5344CB8AC3E}">
        <p14:creationId xmlns:p14="http://schemas.microsoft.com/office/powerpoint/2010/main" val="404870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Topsfield, Hamilton, and Wenham</a:t>
            </a:r>
          </a:p>
        </p:txBody>
      </p:sp>
      <p:pic>
        <p:nvPicPr>
          <p:cNvPr id="5" name="Content Placeholder 4"/>
          <p:cNvPicPr>
            <a:picLocks noGrp="1" noChangeAspect="1"/>
          </p:cNvPicPr>
          <p:nvPr>
            <p:ph idx="1"/>
          </p:nvPr>
        </p:nvPicPr>
        <p:blipFill>
          <a:blip r:embed="rId2"/>
          <a:stretch>
            <a:fillRect/>
          </a:stretch>
        </p:blipFill>
        <p:spPr>
          <a:xfrm>
            <a:off x="1992429" y="1284217"/>
            <a:ext cx="8211830" cy="543725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
        <p:nvSpPr>
          <p:cNvPr id="3" name="Rounded Rectangle 2"/>
          <p:cNvSpPr/>
          <p:nvPr/>
        </p:nvSpPr>
        <p:spPr>
          <a:xfrm>
            <a:off x="5201920" y="3779520"/>
            <a:ext cx="1930400" cy="1381760"/>
          </a:xfrm>
          <a:prstGeom prst="roundRect">
            <a:avLst/>
          </a:prstGeom>
          <a:noFill/>
          <a:ln w="1238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241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5240"/>
          </a:xfrm>
        </p:spPr>
        <p:txBody>
          <a:bodyPr>
            <a:normAutofit/>
          </a:bodyPr>
          <a:lstStyle/>
          <a:p>
            <a:pPr algn="ctr"/>
            <a:r>
              <a:rPr lang="en-US" dirty="0"/>
              <a:t>Who is from this region?</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9" name="Content Placeholder 8">
            <a:extLst>
              <a:ext uri="{FF2B5EF4-FFF2-40B4-BE49-F238E27FC236}">
                <a16:creationId xmlns:a16="http://schemas.microsoft.com/office/drawing/2014/main" id="{E9656781-B2E2-4893-BAB4-6226DBBFA2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6621" y="865240"/>
            <a:ext cx="7578657" cy="5856235"/>
          </a:xfrm>
        </p:spPr>
      </p:pic>
    </p:spTree>
    <p:extLst>
      <p:ext uri="{BB962C8B-B14F-4D97-AF65-F5344CB8AC3E}">
        <p14:creationId xmlns:p14="http://schemas.microsoft.com/office/powerpoint/2010/main" val="2959517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88"/>
            <a:ext cx="10515600" cy="379513"/>
          </a:xfrm>
        </p:spPr>
        <p:txBody>
          <a:bodyPr>
            <a:normAutofit fontScale="90000"/>
          </a:bodyPr>
          <a:lstStyle/>
          <a:p>
            <a:r>
              <a:rPr lang="en-US" dirty="0"/>
              <a:t>Topsfield, Hamilton, and Wenham</a:t>
            </a: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pic>
        <p:nvPicPr>
          <p:cNvPr id="7" name="Content Placeholder 6">
            <a:extLst>
              <a:ext uri="{FF2B5EF4-FFF2-40B4-BE49-F238E27FC236}">
                <a16:creationId xmlns:a16="http://schemas.microsoft.com/office/drawing/2014/main" id="{48927112-0A88-4FDC-B559-29FC567BD1C8}"/>
              </a:ext>
            </a:extLst>
          </p:cNvPr>
          <p:cNvPicPr>
            <a:picLocks noGrp="1" noChangeAspect="1"/>
          </p:cNvPicPr>
          <p:nvPr>
            <p:ph idx="1"/>
          </p:nvPr>
        </p:nvPicPr>
        <p:blipFill>
          <a:blip r:embed="rId2"/>
          <a:stretch>
            <a:fillRect/>
          </a:stretch>
        </p:blipFill>
        <p:spPr>
          <a:xfrm>
            <a:off x="2423341" y="489002"/>
            <a:ext cx="7349924" cy="6372942"/>
          </a:xfrm>
          <a:prstGeom prst="rect">
            <a:avLst/>
          </a:prstGeom>
        </p:spPr>
      </p:pic>
    </p:spTree>
    <p:extLst>
      <p:ext uri="{BB962C8B-B14F-4D97-AF65-F5344CB8AC3E}">
        <p14:creationId xmlns:p14="http://schemas.microsoft.com/office/powerpoint/2010/main" val="145827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88"/>
            <a:ext cx="10515600" cy="379513"/>
          </a:xfrm>
        </p:spPr>
        <p:txBody>
          <a:bodyPr>
            <a:normAutofit fontScale="90000"/>
          </a:bodyPr>
          <a:lstStyle/>
          <a:p>
            <a:r>
              <a:rPr lang="en-US" dirty="0"/>
              <a:t>Topsfield, Hamilton, and Wenham</a:t>
            </a:r>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pic>
        <p:nvPicPr>
          <p:cNvPr id="3" name="Content Placeholder 2">
            <a:extLst>
              <a:ext uri="{FF2B5EF4-FFF2-40B4-BE49-F238E27FC236}">
                <a16:creationId xmlns:a16="http://schemas.microsoft.com/office/drawing/2014/main" id="{27C1E3F0-6538-4F00-A421-4AE89BE4DC17}"/>
              </a:ext>
            </a:extLst>
          </p:cNvPr>
          <p:cNvPicPr>
            <a:picLocks noGrp="1" noChangeAspect="1"/>
          </p:cNvPicPr>
          <p:nvPr>
            <p:ph idx="1"/>
          </p:nvPr>
        </p:nvPicPr>
        <p:blipFill>
          <a:blip r:embed="rId2"/>
          <a:stretch>
            <a:fillRect/>
          </a:stretch>
        </p:blipFill>
        <p:spPr>
          <a:xfrm>
            <a:off x="2434354" y="489002"/>
            <a:ext cx="7319246" cy="6365428"/>
          </a:xfrm>
          <a:prstGeom prst="rect">
            <a:avLst/>
          </a:prstGeom>
        </p:spPr>
      </p:pic>
    </p:spTree>
    <p:extLst>
      <p:ext uri="{BB962C8B-B14F-4D97-AF65-F5344CB8AC3E}">
        <p14:creationId xmlns:p14="http://schemas.microsoft.com/office/powerpoint/2010/main" val="185908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4199-2E36-4C21-A6CF-01481C54C50E}"/>
              </a:ext>
            </a:extLst>
          </p:cNvPr>
          <p:cNvSpPr>
            <a:spLocks noGrp="1"/>
          </p:cNvSpPr>
          <p:nvPr>
            <p:ph type="title"/>
          </p:nvPr>
        </p:nvSpPr>
        <p:spPr>
          <a:xfrm>
            <a:off x="0" y="136525"/>
            <a:ext cx="12192000" cy="1761101"/>
          </a:xfrm>
        </p:spPr>
        <p:txBody>
          <a:bodyPr>
            <a:noAutofit/>
          </a:bodyPr>
          <a:lstStyle/>
          <a:p>
            <a:r>
              <a:rPr lang="en-US" sz="3200" dirty="0"/>
              <a:t>Lara Jordan (</a:t>
            </a:r>
            <a:r>
              <a:rPr lang="en-US" sz="3200" dirty="0">
                <a:hlinkClick r:id="rId2"/>
              </a:rPr>
              <a:t>Ljordan@clarku.edu</a:t>
            </a:r>
            <a:r>
              <a:rPr lang="en-US" sz="3200" dirty="0"/>
              <a:t>) and Apple Gould-Schultz (</a:t>
            </a:r>
            <a:r>
              <a:rPr lang="en-US" sz="3200" dirty="0">
                <a:hlinkClick r:id="rId3"/>
              </a:rPr>
              <a:t>AGouldShultz@clarku.edu</a:t>
            </a:r>
            <a:r>
              <a:rPr lang="en-US" sz="3200" dirty="0"/>
              <a:t>) are 5</a:t>
            </a:r>
            <a:r>
              <a:rPr lang="en-US" sz="3200" baseline="30000" dirty="0"/>
              <a:t>th</a:t>
            </a:r>
            <a:r>
              <a:rPr lang="en-US" sz="3200" dirty="0"/>
              <a:t> year Masters GIS students and this semester’s assistants at the GIS Help Desk. Lara Jordan took this course in fall 2020.</a:t>
            </a:r>
          </a:p>
        </p:txBody>
      </p:sp>
      <p:sp>
        <p:nvSpPr>
          <p:cNvPr id="4" name="Slide Number Placeholder 3">
            <a:extLst>
              <a:ext uri="{FF2B5EF4-FFF2-40B4-BE49-F238E27FC236}">
                <a16:creationId xmlns:a16="http://schemas.microsoft.com/office/drawing/2014/main" id="{D25D43F1-298B-44C5-8F59-24E03638BFD7}"/>
              </a:ext>
            </a:extLst>
          </p:cNvPr>
          <p:cNvSpPr>
            <a:spLocks noGrp="1"/>
          </p:cNvSpPr>
          <p:nvPr>
            <p:ph type="sldNum" sz="quarter" idx="12"/>
          </p:nvPr>
        </p:nvSpPr>
        <p:spPr/>
        <p:txBody>
          <a:bodyPr/>
          <a:lstStyle/>
          <a:p>
            <a:fld id="{D47C6A6E-F6BB-4697-B856-8A66036D8304}" type="slidenum">
              <a:rPr lang="en-US" smtClean="0"/>
              <a:t>2</a:t>
            </a:fld>
            <a:endParaRPr lang="en-US"/>
          </a:p>
        </p:txBody>
      </p:sp>
      <p:pic>
        <p:nvPicPr>
          <p:cNvPr id="7" name="Picture 6">
            <a:extLst>
              <a:ext uri="{FF2B5EF4-FFF2-40B4-BE49-F238E27FC236}">
                <a16:creationId xmlns:a16="http://schemas.microsoft.com/office/drawing/2014/main" id="{3E428A08-F114-4ED9-BCA9-08C800A5E1E5}"/>
              </a:ext>
            </a:extLst>
          </p:cNvPr>
          <p:cNvPicPr>
            <a:picLocks noChangeAspect="1"/>
          </p:cNvPicPr>
          <p:nvPr/>
        </p:nvPicPr>
        <p:blipFill rotWithShape="1">
          <a:blip r:embed="rId4">
            <a:extLst>
              <a:ext uri="{28A0092B-C50C-407E-A947-70E740481C1C}">
                <a14:useLocalDpi xmlns:a14="http://schemas.microsoft.com/office/drawing/2010/main" val="0"/>
              </a:ext>
            </a:extLst>
          </a:blip>
          <a:srcRect b="9360"/>
          <a:stretch/>
        </p:blipFill>
        <p:spPr>
          <a:xfrm>
            <a:off x="9656179" y="2723078"/>
            <a:ext cx="2187899" cy="2996056"/>
          </a:xfrm>
          <a:prstGeom prst="rect">
            <a:avLst/>
          </a:prstGeom>
        </p:spPr>
      </p:pic>
      <p:pic>
        <p:nvPicPr>
          <p:cNvPr id="9" name="Picture 8">
            <a:extLst>
              <a:ext uri="{FF2B5EF4-FFF2-40B4-BE49-F238E27FC236}">
                <a16:creationId xmlns:a16="http://schemas.microsoft.com/office/drawing/2014/main" id="{6ADC2617-E0AC-42B5-BDF8-D57D5C7348BD}"/>
              </a:ext>
            </a:extLst>
          </p:cNvPr>
          <p:cNvPicPr>
            <a:picLocks noChangeAspect="1"/>
          </p:cNvPicPr>
          <p:nvPr/>
        </p:nvPicPr>
        <p:blipFill rotWithShape="1">
          <a:blip r:embed="rId5">
            <a:extLst>
              <a:ext uri="{28A0092B-C50C-407E-A947-70E740481C1C}">
                <a14:useLocalDpi xmlns:a14="http://schemas.microsoft.com/office/drawing/2010/main" val="0"/>
              </a:ext>
            </a:extLst>
          </a:blip>
          <a:srcRect l="27486" t="12387" r="35470"/>
          <a:stretch/>
        </p:blipFill>
        <p:spPr>
          <a:xfrm>
            <a:off x="6892415" y="2723077"/>
            <a:ext cx="2250685" cy="2996056"/>
          </a:xfrm>
          <a:prstGeom prst="rect">
            <a:avLst/>
          </a:prstGeom>
        </p:spPr>
      </p:pic>
      <p:sp>
        <p:nvSpPr>
          <p:cNvPr id="10" name="TextBox 9">
            <a:extLst>
              <a:ext uri="{FF2B5EF4-FFF2-40B4-BE49-F238E27FC236}">
                <a16:creationId xmlns:a16="http://schemas.microsoft.com/office/drawing/2014/main" id="{E5A9FCFE-6E5A-493F-8859-6CE3E526FFFA}"/>
              </a:ext>
            </a:extLst>
          </p:cNvPr>
          <p:cNvSpPr txBox="1"/>
          <p:nvPr/>
        </p:nvSpPr>
        <p:spPr>
          <a:xfrm>
            <a:off x="6941573" y="5742039"/>
            <a:ext cx="5089318" cy="707886"/>
          </a:xfrm>
          <a:prstGeom prst="rect">
            <a:avLst/>
          </a:prstGeom>
          <a:noFill/>
        </p:spPr>
        <p:txBody>
          <a:bodyPr wrap="square" rtlCol="0">
            <a:spAutoFit/>
          </a:bodyPr>
          <a:lstStyle/>
          <a:p>
            <a:r>
              <a:rPr lang="en-US" sz="2000" dirty="0"/>
              <a:t>Lara Jordan		Apple Gould-Shultz</a:t>
            </a:r>
          </a:p>
          <a:p>
            <a:r>
              <a:rPr lang="en-US" sz="2000" dirty="0">
                <a:hlinkClick r:id="rId6"/>
              </a:rPr>
              <a:t>Founder of SQUIDINK</a:t>
            </a:r>
            <a:endParaRPr lang="en-US" sz="2000" dirty="0"/>
          </a:p>
        </p:txBody>
      </p:sp>
      <p:pic>
        <p:nvPicPr>
          <p:cNvPr id="11" name="Content Placeholder 10">
            <a:extLst>
              <a:ext uri="{FF2B5EF4-FFF2-40B4-BE49-F238E27FC236}">
                <a16:creationId xmlns:a16="http://schemas.microsoft.com/office/drawing/2014/main" id="{96A6BDE0-436B-4B29-853C-3C75F46382E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1834947"/>
            <a:ext cx="6705600" cy="5029200"/>
          </a:xfrm>
        </p:spPr>
      </p:pic>
    </p:spTree>
    <p:extLst>
      <p:ext uri="{BB962C8B-B14F-4D97-AF65-F5344CB8AC3E}">
        <p14:creationId xmlns:p14="http://schemas.microsoft.com/office/powerpoint/2010/main" val="2112232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88"/>
            <a:ext cx="10515600" cy="379513"/>
          </a:xfrm>
        </p:spPr>
        <p:txBody>
          <a:bodyPr>
            <a:normAutofit fontScale="90000"/>
          </a:bodyPr>
          <a:lstStyle/>
          <a:p>
            <a:r>
              <a:rPr lang="en-US" dirty="0"/>
              <a:t>Topsfield, Hamilton, and Wenham</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3" name="Content Placeholder 2">
            <a:extLst>
              <a:ext uri="{FF2B5EF4-FFF2-40B4-BE49-F238E27FC236}">
                <a16:creationId xmlns:a16="http://schemas.microsoft.com/office/drawing/2014/main" id="{26D889B4-3A1C-48F2-A110-025FE9474036}"/>
              </a:ext>
            </a:extLst>
          </p:cNvPr>
          <p:cNvPicPr>
            <a:picLocks noGrp="1" noChangeAspect="1"/>
          </p:cNvPicPr>
          <p:nvPr>
            <p:ph idx="1"/>
          </p:nvPr>
        </p:nvPicPr>
        <p:blipFill>
          <a:blip r:embed="rId2"/>
          <a:stretch>
            <a:fillRect/>
          </a:stretch>
        </p:blipFill>
        <p:spPr>
          <a:xfrm>
            <a:off x="2434354" y="489002"/>
            <a:ext cx="7323350" cy="6368998"/>
          </a:xfrm>
          <a:prstGeom prst="rect">
            <a:avLst/>
          </a:prstGeom>
        </p:spPr>
      </p:pic>
    </p:spTree>
    <p:extLst>
      <p:ext uri="{BB962C8B-B14F-4D97-AF65-F5344CB8AC3E}">
        <p14:creationId xmlns:p14="http://schemas.microsoft.com/office/powerpoint/2010/main" val="115211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88"/>
            <a:ext cx="10515600" cy="379513"/>
          </a:xfrm>
        </p:spPr>
        <p:txBody>
          <a:bodyPr>
            <a:normAutofit fontScale="90000"/>
          </a:bodyPr>
          <a:lstStyle/>
          <a:p>
            <a:r>
              <a:rPr lang="en-US" dirty="0"/>
              <a:t>Topsfield, Hamilton, and Wenham</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pic>
        <p:nvPicPr>
          <p:cNvPr id="3" name="Content Placeholder 2">
            <a:extLst>
              <a:ext uri="{FF2B5EF4-FFF2-40B4-BE49-F238E27FC236}">
                <a16:creationId xmlns:a16="http://schemas.microsoft.com/office/drawing/2014/main" id="{BA7EBA37-5015-4D3C-BB65-30E20A4AC1FF}"/>
              </a:ext>
            </a:extLst>
          </p:cNvPr>
          <p:cNvPicPr>
            <a:picLocks noGrp="1" noChangeAspect="1"/>
          </p:cNvPicPr>
          <p:nvPr>
            <p:ph idx="1"/>
          </p:nvPr>
        </p:nvPicPr>
        <p:blipFill>
          <a:blip r:embed="rId2"/>
          <a:stretch>
            <a:fillRect/>
          </a:stretch>
        </p:blipFill>
        <p:spPr>
          <a:xfrm>
            <a:off x="2434354" y="489002"/>
            <a:ext cx="7323350" cy="6368998"/>
          </a:xfrm>
          <a:prstGeom prst="rect">
            <a:avLst/>
          </a:prstGeom>
        </p:spPr>
      </p:pic>
    </p:spTree>
    <p:extLst>
      <p:ext uri="{BB962C8B-B14F-4D97-AF65-F5344CB8AC3E}">
        <p14:creationId xmlns:p14="http://schemas.microsoft.com/office/powerpoint/2010/main" val="1020960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74613"/>
          </a:xfrm>
        </p:spPr>
        <p:txBody>
          <a:bodyPr>
            <a:normAutofit fontScale="90000"/>
          </a:bodyPr>
          <a:lstStyle/>
          <a:p>
            <a:r>
              <a:rPr lang="en-US" dirty="0"/>
              <a:t>CROSSTAB with 1971Built1 as rows &amp; Towns01 as columns.</a:t>
            </a:r>
          </a:p>
        </p:txBody>
      </p:sp>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pic>
        <p:nvPicPr>
          <p:cNvPr id="6" name="Content Placeholder 5">
            <a:extLst>
              <a:ext uri="{FF2B5EF4-FFF2-40B4-BE49-F238E27FC236}">
                <a16:creationId xmlns:a16="http://schemas.microsoft.com/office/drawing/2014/main" id="{3B30DDF8-593C-440B-A3BE-BA9C91C04141}"/>
              </a:ext>
            </a:extLst>
          </p:cNvPr>
          <p:cNvPicPr>
            <a:picLocks noGrp="1" noChangeAspect="1"/>
          </p:cNvPicPr>
          <p:nvPr>
            <p:ph idx="1"/>
          </p:nvPr>
        </p:nvPicPr>
        <p:blipFill>
          <a:blip r:embed="rId2"/>
          <a:stretch>
            <a:fillRect/>
          </a:stretch>
        </p:blipFill>
        <p:spPr>
          <a:xfrm>
            <a:off x="-3596" y="570270"/>
            <a:ext cx="11178184" cy="6287729"/>
          </a:xfrm>
          <a:prstGeom prst="rect">
            <a:avLst/>
          </a:prstGeom>
        </p:spPr>
      </p:pic>
      <p:sp>
        <p:nvSpPr>
          <p:cNvPr id="8" name="Rectangle 7">
            <a:extLst>
              <a:ext uri="{FF2B5EF4-FFF2-40B4-BE49-F238E27FC236}">
                <a16:creationId xmlns:a16="http://schemas.microsoft.com/office/drawing/2014/main" id="{7228DA16-712B-43E0-B20C-406E1AD632E3}"/>
              </a:ext>
            </a:extLst>
          </p:cNvPr>
          <p:cNvSpPr/>
          <p:nvPr/>
        </p:nvSpPr>
        <p:spPr>
          <a:xfrm>
            <a:off x="3549445" y="5614220"/>
            <a:ext cx="2349909" cy="255637"/>
          </a:xfrm>
          <a:prstGeom prst="rect">
            <a:avLst/>
          </a:prstGeom>
          <a:noFill/>
          <a:ln w="10477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571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74613"/>
          </a:xfrm>
        </p:spPr>
        <p:txBody>
          <a:bodyPr>
            <a:normAutofit fontScale="90000"/>
          </a:bodyPr>
          <a:lstStyle/>
          <a:p>
            <a:r>
              <a:rPr lang="en-US" dirty="0"/>
              <a:t>CROSSTAB with 1985Built1 as rows &amp; Towns01 as columns.</a:t>
            </a:r>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6" name="Content Placeholder 5">
            <a:extLst>
              <a:ext uri="{FF2B5EF4-FFF2-40B4-BE49-F238E27FC236}">
                <a16:creationId xmlns:a16="http://schemas.microsoft.com/office/drawing/2014/main" id="{75E262DE-3EEE-4732-9776-008C8A297B58}"/>
              </a:ext>
            </a:extLst>
          </p:cNvPr>
          <p:cNvPicPr>
            <a:picLocks noGrp="1" noChangeAspect="1"/>
          </p:cNvPicPr>
          <p:nvPr>
            <p:ph idx="1"/>
          </p:nvPr>
        </p:nvPicPr>
        <p:blipFill>
          <a:blip r:embed="rId2"/>
          <a:stretch>
            <a:fillRect/>
          </a:stretch>
        </p:blipFill>
        <p:spPr>
          <a:xfrm>
            <a:off x="0" y="572294"/>
            <a:ext cx="11174588" cy="6285706"/>
          </a:xfrm>
          <a:prstGeom prst="rect">
            <a:avLst/>
          </a:prstGeom>
        </p:spPr>
      </p:pic>
      <p:sp>
        <p:nvSpPr>
          <p:cNvPr id="8" name="Rectangle 7">
            <a:extLst>
              <a:ext uri="{FF2B5EF4-FFF2-40B4-BE49-F238E27FC236}">
                <a16:creationId xmlns:a16="http://schemas.microsoft.com/office/drawing/2014/main" id="{BB05FCFC-B7A9-4996-AB84-DB38D5F8D525}"/>
              </a:ext>
            </a:extLst>
          </p:cNvPr>
          <p:cNvSpPr/>
          <p:nvPr/>
        </p:nvSpPr>
        <p:spPr>
          <a:xfrm>
            <a:off x="3421625" y="5702710"/>
            <a:ext cx="2349909" cy="255637"/>
          </a:xfrm>
          <a:prstGeom prst="rect">
            <a:avLst/>
          </a:prstGeom>
          <a:noFill/>
          <a:ln w="10477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51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74613"/>
          </a:xfrm>
        </p:spPr>
        <p:txBody>
          <a:bodyPr>
            <a:normAutofit fontScale="90000"/>
          </a:bodyPr>
          <a:lstStyle/>
          <a:p>
            <a:r>
              <a:rPr lang="en-US" dirty="0"/>
              <a:t>CROSSTAB with 1999Built1 as rows &amp; Towns01 as columns.</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pic>
        <p:nvPicPr>
          <p:cNvPr id="6" name="Content Placeholder 5">
            <a:extLst>
              <a:ext uri="{FF2B5EF4-FFF2-40B4-BE49-F238E27FC236}">
                <a16:creationId xmlns:a16="http://schemas.microsoft.com/office/drawing/2014/main" id="{7DD59936-25B1-4545-8073-EF5E28DB99CC}"/>
              </a:ext>
            </a:extLst>
          </p:cNvPr>
          <p:cNvPicPr>
            <a:picLocks noGrp="1" noChangeAspect="1"/>
          </p:cNvPicPr>
          <p:nvPr>
            <p:ph idx="1"/>
          </p:nvPr>
        </p:nvPicPr>
        <p:blipFill>
          <a:blip r:embed="rId2"/>
          <a:stretch>
            <a:fillRect/>
          </a:stretch>
        </p:blipFill>
        <p:spPr>
          <a:xfrm>
            <a:off x="-3596" y="570270"/>
            <a:ext cx="11178184" cy="6287729"/>
          </a:xfrm>
          <a:prstGeom prst="rect">
            <a:avLst/>
          </a:prstGeom>
        </p:spPr>
      </p:pic>
      <p:sp>
        <p:nvSpPr>
          <p:cNvPr id="8" name="Rectangle 7">
            <a:extLst>
              <a:ext uri="{FF2B5EF4-FFF2-40B4-BE49-F238E27FC236}">
                <a16:creationId xmlns:a16="http://schemas.microsoft.com/office/drawing/2014/main" id="{9D78755E-7ABC-4D5C-AC7D-E6841CD36C0D}"/>
              </a:ext>
            </a:extLst>
          </p:cNvPr>
          <p:cNvSpPr/>
          <p:nvPr/>
        </p:nvSpPr>
        <p:spPr>
          <a:xfrm>
            <a:off x="3421625" y="5702710"/>
            <a:ext cx="2349909" cy="255637"/>
          </a:xfrm>
          <a:prstGeom prst="rect">
            <a:avLst/>
          </a:prstGeom>
          <a:noFill/>
          <a:ln w="10477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892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472273"/>
          </a:xfrm>
        </p:spPr>
        <p:txBody>
          <a:bodyPr>
            <a:normAutofit fontScale="90000"/>
          </a:bodyPr>
          <a:lstStyle/>
          <a:p>
            <a:r>
              <a:rPr lang="en-US"/>
              <a:t>Vocabulary</a:t>
            </a:r>
            <a:endParaRPr lang="en-US" dirty="0"/>
          </a:p>
        </p:txBody>
      </p:sp>
      <p:sp>
        <p:nvSpPr>
          <p:cNvPr id="3" name="Content Placeholder 2"/>
          <p:cNvSpPr>
            <a:spLocks noGrp="1"/>
          </p:cNvSpPr>
          <p:nvPr>
            <p:ph idx="1"/>
          </p:nvPr>
        </p:nvSpPr>
        <p:spPr>
          <a:xfrm>
            <a:off x="0" y="837398"/>
            <a:ext cx="12192000" cy="6020602"/>
          </a:xfrm>
        </p:spPr>
        <p:txBody>
          <a:bodyPr>
            <a:normAutofit/>
          </a:bodyPr>
          <a:lstStyle/>
          <a:p>
            <a:pPr marL="0" indent="0">
              <a:buNone/>
            </a:pPr>
            <a:r>
              <a:rPr lang="en-US" b="1" dirty="0">
                <a:solidFill>
                  <a:srgbClr val="FF0000"/>
                </a:solidFill>
              </a:rPr>
              <a:t>Interpolation</a:t>
            </a:r>
            <a:r>
              <a:rPr lang="en-US" dirty="0"/>
              <a:t> fits a mathematical relationship through data points.</a:t>
            </a:r>
          </a:p>
          <a:p>
            <a:pPr marL="0" indent="0">
              <a:buNone/>
            </a:pPr>
            <a:r>
              <a:rPr lang="en-US" b="1" dirty="0">
                <a:solidFill>
                  <a:srgbClr val="FF0000"/>
                </a:solidFill>
              </a:rPr>
              <a:t>Extrapolation </a:t>
            </a:r>
            <a:r>
              <a:rPr lang="en-US" dirty="0"/>
              <a:t>extends the mathematical relationship beyond the data.</a:t>
            </a:r>
          </a:p>
          <a:p>
            <a:pPr marL="0" indent="0">
              <a:buNone/>
            </a:pPr>
            <a:r>
              <a:rPr lang="en-US" dirty="0"/>
              <a:t>A </a:t>
            </a:r>
            <a:r>
              <a:rPr lang="en-US" b="1" dirty="0">
                <a:solidFill>
                  <a:srgbClr val="FF0000"/>
                </a:solidFill>
              </a:rPr>
              <a:t>Parameter </a:t>
            </a:r>
            <a:r>
              <a:rPr lang="en-US" dirty="0"/>
              <a:t>is a variable that determines how the mathematical relationship behaves.</a:t>
            </a:r>
          </a:p>
          <a:p>
            <a:pPr marL="0" indent="0">
              <a:buNone/>
            </a:pPr>
            <a:r>
              <a:rPr lang="en-US" b="1" dirty="0">
                <a:solidFill>
                  <a:srgbClr val="FF0000"/>
                </a:solidFill>
              </a:rPr>
              <a:t>Calibration</a:t>
            </a:r>
            <a:r>
              <a:rPr lang="en-US" dirty="0"/>
              <a:t> uses data to set parameters.</a:t>
            </a:r>
          </a:p>
          <a:p>
            <a:pPr marL="0" indent="0">
              <a:buNone/>
            </a:pPr>
            <a:r>
              <a:rPr lang="en-US" b="1" dirty="0">
                <a:solidFill>
                  <a:srgbClr val="FF0000"/>
                </a:solidFill>
              </a:rPr>
              <a:t>Validation </a:t>
            </a:r>
            <a:r>
              <a:rPr lang="en-US" dirty="0"/>
              <a:t>measures how the mathematical relationship fits data that was not used for calibration.</a:t>
            </a:r>
          </a:p>
        </p:txBody>
      </p:sp>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spTree>
    <p:extLst>
      <p:ext uri="{BB962C8B-B14F-4D97-AF65-F5344CB8AC3E}">
        <p14:creationId xmlns:p14="http://schemas.microsoft.com/office/powerpoint/2010/main" val="313734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74613"/>
          </a:xfrm>
        </p:spPr>
        <p:txBody>
          <a:bodyPr>
            <a:normAutofit fontScale="90000"/>
          </a:bodyPr>
          <a:lstStyle/>
          <a:p>
            <a:r>
              <a:rPr lang="en-US" dirty="0"/>
              <a:t>First step is to envision how a graphic will tell the story.</a:t>
            </a:r>
          </a:p>
        </p:txBody>
      </p:sp>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pic>
        <p:nvPicPr>
          <p:cNvPr id="7" name="Content Placeholder 6">
            <a:extLst>
              <a:ext uri="{FF2B5EF4-FFF2-40B4-BE49-F238E27FC236}">
                <a16:creationId xmlns:a16="http://schemas.microsoft.com/office/drawing/2014/main" id="{6ED18882-BA62-407C-9674-2E2D9846361A}"/>
              </a:ext>
            </a:extLst>
          </p:cNvPr>
          <p:cNvPicPr>
            <a:picLocks noGrp="1" noChangeAspect="1"/>
          </p:cNvPicPr>
          <p:nvPr>
            <p:ph idx="1"/>
          </p:nvPr>
        </p:nvPicPr>
        <p:blipFill>
          <a:blip r:embed="rId2"/>
          <a:stretch>
            <a:fillRect/>
          </a:stretch>
        </p:blipFill>
        <p:spPr>
          <a:xfrm>
            <a:off x="1238802" y="474613"/>
            <a:ext cx="8603625" cy="6246862"/>
          </a:xfrm>
          <a:prstGeom prst="rect">
            <a:avLst/>
          </a:prstGeom>
        </p:spPr>
      </p:pic>
    </p:spTree>
    <p:extLst>
      <p:ext uri="{BB962C8B-B14F-4D97-AF65-F5344CB8AC3E}">
        <p14:creationId xmlns:p14="http://schemas.microsoft.com/office/powerpoint/2010/main" val="1387020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74613"/>
          </a:xfrm>
        </p:spPr>
        <p:txBody>
          <a:bodyPr>
            <a:normAutofit fontScale="90000"/>
          </a:bodyPr>
          <a:lstStyle/>
          <a:p>
            <a:r>
              <a:rPr lang="en-US" dirty="0"/>
              <a:t>Interpolate the function through 1971 and 1985.</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pic>
        <p:nvPicPr>
          <p:cNvPr id="3" name="Content Placeholder 2">
            <a:extLst>
              <a:ext uri="{FF2B5EF4-FFF2-40B4-BE49-F238E27FC236}">
                <a16:creationId xmlns:a16="http://schemas.microsoft.com/office/drawing/2014/main" id="{BDA02738-EB65-4E17-90CD-E736A99A5AC7}"/>
              </a:ext>
            </a:extLst>
          </p:cNvPr>
          <p:cNvPicPr>
            <a:picLocks noGrp="1" noChangeAspect="1"/>
          </p:cNvPicPr>
          <p:nvPr>
            <p:ph idx="1"/>
          </p:nvPr>
        </p:nvPicPr>
        <p:blipFill>
          <a:blip r:embed="rId2"/>
          <a:stretch>
            <a:fillRect/>
          </a:stretch>
        </p:blipFill>
        <p:spPr>
          <a:xfrm>
            <a:off x="1238802" y="474613"/>
            <a:ext cx="8603625" cy="6246862"/>
          </a:xfrm>
          <a:prstGeom prst="rect">
            <a:avLst/>
          </a:prstGeom>
        </p:spPr>
      </p:pic>
    </p:spTree>
    <p:extLst>
      <p:ext uri="{BB962C8B-B14F-4D97-AF65-F5344CB8AC3E}">
        <p14:creationId xmlns:p14="http://schemas.microsoft.com/office/powerpoint/2010/main" val="396348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74613"/>
          </a:xfrm>
        </p:spPr>
        <p:txBody>
          <a:bodyPr>
            <a:normAutofit fontScale="90000"/>
          </a:bodyPr>
          <a:lstStyle/>
          <a:p>
            <a:r>
              <a:rPr lang="en-US" dirty="0"/>
              <a:t>Show validation of change from 1985 to 1999.</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pic>
        <p:nvPicPr>
          <p:cNvPr id="3" name="Content Placeholder 2">
            <a:extLst>
              <a:ext uri="{FF2B5EF4-FFF2-40B4-BE49-F238E27FC236}">
                <a16:creationId xmlns:a16="http://schemas.microsoft.com/office/drawing/2014/main" id="{9A4D093E-D2B4-4FF4-948E-31421F4BB297}"/>
              </a:ext>
            </a:extLst>
          </p:cNvPr>
          <p:cNvPicPr>
            <a:picLocks noGrp="1" noChangeAspect="1"/>
          </p:cNvPicPr>
          <p:nvPr>
            <p:ph idx="1"/>
          </p:nvPr>
        </p:nvPicPr>
        <p:blipFill>
          <a:blip r:embed="rId2"/>
          <a:stretch>
            <a:fillRect/>
          </a:stretch>
        </p:blipFill>
        <p:spPr>
          <a:xfrm>
            <a:off x="1238802" y="474613"/>
            <a:ext cx="8603625" cy="6246862"/>
          </a:xfrm>
          <a:prstGeom prst="rect">
            <a:avLst/>
          </a:prstGeom>
        </p:spPr>
      </p:pic>
    </p:spTree>
    <p:extLst>
      <p:ext uri="{BB962C8B-B14F-4D97-AF65-F5344CB8AC3E}">
        <p14:creationId xmlns:p14="http://schemas.microsoft.com/office/powerpoint/2010/main" val="216108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817"/>
            <a:ext cx="10515600" cy="379513"/>
          </a:xfrm>
        </p:spPr>
        <p:txBody>
          <a:bodyPr>
            <a:normAutofit fontScale="90000"/>
          </a:bodyPr>
          <a:lstStyle/>
          <a:p>
            <a:r>
              <a:rPr lang="en-US" dirty="0"/>
              <a:t>Assignment 1 Instructions</a:t>
            </a:r>
          </a:p>
        </p:txBody>
      </p:sp>
      <p:sp>
        <p:nvSpPr>
          <p:cNvPr id="3" name="Content Placeholder 2"/>
          <p:cNvSpPr>
            <a:spLocks noGrp="1"/>
          </p:cNvSpPr>
          <p:nvPr>
            <p:ph idx="1"/>
          </p:nvPr>
        </p:nvSpPr>
        <p:spPr>
          <a:xfrm>
            <a:off x="0" y="648929"/>
            <a:ext cx="12192000" cy="6209071"/>
          </a:xfrm>
        </p:spPr>
        <p:txBody>
          <a:bodyPr>
            <a:normAutofit fontScale="85000" lnSpcReduction="20000"/>
          </a:bodyPr>
          <a:lstStyle/>
          <a:p>
            <a:pPr marL="0" indent="0">
              <a:buNone/>
            </a:pPr>
            <a:r>
              <a:rPr lang="en-US" dirty="0"/>
              <a:t>Use the Excel template called  GEOG260assign1userid01.xlsx and the TerrSet maps in the zip file ForestOtherBuilt2.zip under Get Materials on Canvas. Submit one Excel file with a file name that contains your </a:t>
            </a:r>
            <a:r>
              <a:rPr lang="en-US" dirty="0" err="1"/>
              <a:t>clarku</a:t>
            </a:r>
            <a:r>
              <a:rPr lang="en-US" dirty="0"/>
              <a:t> </a:t>
            </a:r>
            <a:r>
              <a:rPr lang="en-US" dirty="0" err="1"/>
              <a:t>userid</a:t>
            </a:r>
            <a:r>
              <a:rPr lang="en-US" dirty="0"/>
              <a:t>. The file must have exactly four sheets named: ReadMe, Input, Output, Figure.</a:t>
            </a:r>
          </a:p>
          <a:p>
            <a:pPr marL="0" indent="0">
              <a:buNone/>
            </a:pPr>
            <a:r>
              <a:rPr lang="en-US" dirty="0"/>
              <a:t>The ReadMe sheet must have one Text Box that describes the file including the name(s) of the student(s) who will get a grade for the submission.</a:t>
            </a:r>
          </a:p>
          <a:p>
            <a:pPr marL="0" indent="0">
              <a:buNone/>
            </a:pPr>
            <a:r>
              <a:rPr lang="en-US" dirty="0"/>
              <a:t>The Input sheet contains all the inputs shaded in gray cells. Enter data into cells A7, B3:B5, B7 for a town. Use Goal Seek to determine the Minimum Time in Input cell A2 when the linear model shows zero built in Output cell C2. Use Goal Seek to set Maximum time in Input cell A6, which is when the exponential model shows 100% built in Output cell D14. Save the values for all the gray cells in the Scenario Manager. Save one Scenario for each of the three towns.</a:t>
            </a:r>
          </a:p>
          <a:p>
            <a:pPr marL="0" indent="0">
              <a:buNone/>
            </a:pPr>
            <a:r>
              <a:rPr lang="en-US" dirty="0"/>
              <a:t>The Output sheet has the numbers that are linked to the figure. Insert equations into cells D7:D14 to extrapolate according to an exponential and logistic equations that are interpolated through the years 1971 and 1985. Insert equations into cells D15:E15 to express the deviation between the modeled number for the year 1999 and the actual number for 1999.</a:t>
            </a:r>
          </a:p>
          <a:p>
            <a:pPr marL="0" indent="0">
              <a:buNone/>
            </a:pPr>
            <a:r>
              <a:rPr lang="en-US" dirty="0"/>
              <a:t>The Figure sheet has only the figure. Select the block of data on the Output sheet to create a scatter plot. Right click on the figure to move it to its own sheet, which you must name Figure. Show the raw data and the three mathematical functions. Assure the chart shows excellence in graphics that the professor mentions in class. This means at the minimum that the chart has labels on the axes, a legend, legible font, no extraneous features. Set the vertical axis to begin at 0.</a:t>
            </a:r>
          </a:p>
        </p:txBody>
      </p:sp>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spTree>
    <p:extLst>
      <p:ext uri="{BB962C8B-B14F-4D97-AF65-F5344CB8AC3E}">
        <p14:creationId xmlns:p14="http://schemas.microsoft.com/office/powerpoint/2010/main" val="370916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D929B6-705C-B842-92C5-FF3E51D42F37}"/>
              </a:ext>
            </a:extLst>
          </p:cNvPr>
          <p:cNvSpPr txBox="1"/>
          <p:nvPr/>
        </p:nvSpPr>
        <p:spPr>
          <a:xfrm>
            <a:off x="7647179" y="6304003"/>
            <a:ext cx="2706396" cy="369332"/>
          </a:xfrm>
          <a:prstGeom prst="rect">
            <a:avLst/>
          </a:prstGeom>
          <a:noFill/>
        </p:spPr>
        <p:txBody>
          <a:bodyPr wrap="square" rtlCol="0">
            <a:spAutoFit/>
          </a:bodyPr>
          <a:lstStyle/>
          <a:p>
            <a:r>
              <a:rPr lang="en-US" i="1" dirty="0">
                <a:latin typeface="Trueno Light" pitchFamily="2" charset="77"/>
              </a:rPr>
              <a:t>Source</a:t>
            </a:r>
            <a:r>
              <a:rPr lang="en-US" i="1" dirty="0">
                <a:solidFill>
                  <a:schemeClr val="bg2">
                    <a:lumMod val="50000"/>
                  </a:schemeClr>
                </a:solidFill>
                <a:latin typeface="Trueno Light" pitchFamily="2" charset="77"/>
              </a:rPr>
              <a:t>: </a:t>
            </a:r>
            <a:r>
              <a:rPr lang="en-US" i="1" dirty="0">
                <a:solidFill>
                  <a:schemeClr val="bg2">
                    <a:lumMod val="50000"/>
                  </a:schemeClr>
                </a:solidFill>
                <a:latin typeface="Trueno Light" pitchFamily="2" charset="77"/>
                <a:hlinkClick r:id="rId3"/>
              </a:rPr>
              <a:t>PRODES</a:t>
            </a:r>
            <a:r>
              <a:rPr lang="en-US" i="1" dirty="0">
                <a:solidFill>
                  <a:schemeClr val="bg2">
                    <a:lumMod val="50000"/>
                  </a:schemeClr>
                </a:solidFill>
                <a:latin typeface="Trueno Light" pitchFamily="2" charset="77"/>
              </a:rPr>
              <a:t>, </a:t>
            </a:r>
            <a:r>
              <a:rPr lang="en-US" i="1" dirty="0">
                <a:latin typeface="Trueno Light" pitchFamily="2" charset="77"/>
              </a:rPr>
              <a:t>INPE</a:t>
            </a:r>
          </a:p>
        </p:txBody>
      </p:sp>
      <p:grpSp>
        <p:nvGrpSpPr>
          <p:cNvPr id="4" name="Group 3"/>
          <p:cNvGrpSpPr>
            <a:grpSpLocks noChangeAspect="1"/>
          </p:cNvGrpSpPr>
          <p:nvPr/>
        </p:nvGrpSpPr>
        <p:grpSpPr>
          <a:xfrm>
            <a:off x="5325435" y="0"/>
            <a:ext cx="6892447" cy="6834156"/>
            <a:chOff x="-228600" y="1045930"/>
            <a:chExt cx="5103727" cy="5060564"/>
          </a:xfrm>
        </p:grpSpPr>
        <p:sp>
          <p:nvSpPr>
            <p:cNvPr id="6" name="TextBox 5">
              <a:extLst>
                <a:ext uri="{FF2B5EF4-FFF2-40B4-BE49-F238E27FC236}">
                  <a16:creationId xmlns:a16="http://schemas.microsoft.com/office/drawing/2014/main" id="{B50BCC0F-15A5-AE42-B4B4-1947D761C4C2}"/>
                </a:ext>
              </a:extLst>
            </p:cNvPr>
            <p:cNvSpPr txBox="1"/>
            <p:nvPr/>
          </p:nvSpPr>
          <p:spPr>
            <a:xfrm>
              <a:off x="1111519" y="5145351"/>
              <a:ext cx="2706396" cy="369332"/>
            </a:xfrm>
            <a:prstGeom prst="rect">
              <a:avLst/>
            </a:prstGeom>
            <a:noFill/>
          </p:spPr>
          <p:txBody>
            <a:bodyPr wrap="square" rtlCol="0">
              <a:spAutoFit/>
            </a:bodyPr>
            <a:lstStyle/>
            <a:p>
              <a:r>
                <a:rPr lang="en-US" dirty="0">
                  <a:solidFill>
                    <a:schemeClr val="bg2">
                      <a:lumMod val="50000"/>
                    </a:schemeClr>
                  </a:solidFill>
                </a:rPr>
                <a:t>Fonte: Imazon</a:t>
              </a:r>
            </a:p>
          </p:txBody>
        </p:sp>
        <p:sp>
          <p:nvSpPr>
            <p:cNvPr id="3" name="TextBox 2">
              <a:extLst>
                <a:ext uri="{FF2B5EF4-FFF2-40B4-BE49-F238E27FC236}">
                  <a16:creationId xmlns:a16="http://schemas.microsoft.com/office/drawing/2014/main" id="{B35D21D1-71C8-F64E-9739-0BF9E91A21FB}"/>
                </a:ext>
              </a:extLst>
            </p:cNvPr>
            <p:cNvSpPr txBox="1"/>
            <p:nvPr/>
          </p:nvSpPr>
          <p:spPr>
            <a:xfrm>
              <a:off x="-228600" y="1276350"/>
              <a:ext cx="184731" cy="369332"/>
            </a:xfrm>
            <a:prstGeom prst="rect">
              <a:avLst/>
            </a:prstGeom>
            <a:noFill/>
          </p:spPr>
          <p:txBody>
            <a:bodyPr wrap="none" rtlCol="0">
              <a:spAutoFit/>
            </a:bodyPr>
            <a:lstStyle/>
            <a:p>
              <a:endParaRPr lang="pt-BR"/>
            </a:p>
          </p:txBody>
        </p:sp>
        <p:pic>
          <p:nvPicPr>
            <p:cNvPr id="2" name="Picture 1">
              <a:extLst>
                <a:ext uri="{FF2B5EF4-FFF2-40B4-BE49-F238E27FC236}">
                  <a16:creationId xmlns:a16="http://schemas.microsoft.com/office/drawing/2014/main" id="{F6D0560C-1984-3446-9AEF-38941C52D995}"/>
                </a:ext>
              </a:extLst>
            </p:cNvPr>
            <p:cNvPicPr>
              <a:picLocks noChangeAspect="1"/>
            </p:cNvPicPr>
            <p:nvPr/>
          </p:nvPicPr>
          <p:blipFill>
            <a:blip r:embed="rId4"/>
            <a:stretch>
              <a:fillRect/>
            </a:stretch>
          </p:blipFill>
          <p:spPr>
            <a:xfrm>
              <a:off x="1194717" y="1045930"/>
              <a:ext cx="3680410" cy="5060564"/>
            </a:xfrm>
            <a:prstGeom prst="rect">
              <a:avLst/>
            </a:prstGeom>
          </p:spPr>
        </p:pic>
        <p:sp>
          <p:nvSpPr>
            <p:cNvPr id="7" name="TextBox 6">
              <a:extLst>
                <a:ext uri="{FF2B5EF4-FFF2-40B4-BE49-F238E27FC236}">
                  <a16:creationId xmlns:a16="http://schemas.microsoft.com/office/drawing/2014/main" id="{FCE22243-646F-4147-BE16-8DB33637E376}"/>
                </a:ext>
              </a:extLst>
            </p:cNvPr>
            <p:cNvSpPr txBox="1"/>
            <p:nvPr/>
          </p:nvSpPr>
          <p:spPr>
            <a:xfrm>
              <a:off x="2865002" y="2722612"/>
              <a:ext cx="484531" cy="273483"/>
            </a:xfrm>
            <a:prstGeom prst="rect">
              <a:avLst/>
            </a:prstGeom>
            <a:noFill/>
          </p:spPr>
          <p:txBody>
            <a:bodyPr wrap="none" rtlCol="0">
              <a:spAutoFit/>
            </a:bodyPr>
            <a:lstStyle/>
            <a:p>
              <a:r>
                <a:rPr lang="pt-BR" dirty="0">
                  <a:solidFill>
                    <a:srgbClr val="9172FF"/>
                  </a:solidFill>
                </a:rPr>
                <a:t>-84%</a:t>
              </a:r>
            </a:p>
          </p:txBody>
        </p:sp>
        <p:cxnSp>
          <p:nvCxnSpPr>
            <p:cNvPr id="11" name="Straight Arrow Connector 10">
              <a:extLst>
                <a:ext uri="{FF2B5EF4-FFF2-40B4-BE49-F238E27FC236}">
                  <a16:creationId xmlns:a16="http://schemas.microsoft.com/office/drawing/2014/main" id="{FA7DEF02-93D7-114A-88C4-C89B74D09AF5}"/>
                </a:ext>
              </a:extLst>
            </p:cNvPr>
            <p:cNvCxnSpPr/>
            <p:nvPr/>
          </p:nvCxnSpPr>
          <p:spPr>
            <a:xfrm>
              <a:off x="2464717" y="1645682"/>
              <a:ext cx="950921" cy="3132605"/>
            </a:xfrm>
            <a:prstGeom prst="straightConnector1">
              <a:avLst/>
            </a:prstGeom>
            <a:ln w="19050">
              <a:solidFill>
                <a:srgbClr val="917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5F23D4-374B-7D4A-B98E-489F8C0B3B1E}"/>
                </a:ext>
              </a:extLst>
            </p:cNvPr>
            <p:cNvSpPr txBox="1"/>
            <p:nvPr/>
          </p:nvSpPr>
          <p:spPr>
            <a:xfrm>
              <a:off x="3620735" y="3805781"/>
              <a:ext cx="518954" cy="273483"/>
            </a:xfrm>
            <a:prstGeom prst="rect">
              <a:avLst/>
            </a:prstGeom>
            <a:noFill/>
          </p:spPr>
          <p:txBody>
            <a:bodyPr wrap="none" rtlCol="0">
              <a:spAutoFit/>
            </a:bodyPr>
            <a:lstStyle/>
            <a:p>
              <a:r>
                <a:rPr lang="pt-BR" dirty="0">
                  <a:solidFill>
                    <a:srgbClr val="9172FF"/>
                  </a:solidFill>
                </a:rPr>
                <a:t>190%</a:t>
              </a:r>
            </a:p>
          </p:txBody>
        </p:sp>
        <p:cxnSp>
          <p:nvCxnSpPr>
            <p:cNvPr id="19" name="Straight Arrow Connector 18">
              <a:extLst>
                <a:ext uri="{FF2B5EF4-FFF2-40B4-BE49-F238E27FC236}">
                  <a16:creationId xmlns:a16="http://schemas.microsoft.com/office/drawing/2014/main" id="{6D22A825-BA62-0243-99DA-25881B469056}"/>
                </a:ext>
              </a:extLst>
            </p:cNvPr>
            <p:cNvCxnSpPr>
              <a:cxnSpLocks/>
            </p:cNvCxnSpPr>
            <p:nvPr/>
          </p:nvCxnSpPr>
          <p:spPr>
            <a:xfrm flipV="1">
              <a:off x="3381365" y="3631029"/>
              <a:ext cx="1078338" cy="1147258"/>
            </a:xfrm>
            <a:prstGeom prst="straightConnector1">
              <a:avLst/>
            </a:prstGeom>
            <a:ln w="19050">
              <a:solidFill>
                <a:srgbClr val="9172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ADA692D-CBF6-D044-89D2-8501270F2DEE}"/>
              </a:ext>
            </a:extLst>
          </p:cNvPr>
          <p:cNvSpPr txBox="1"/>
          <p:nvPr/>
        </p:nvSpPr>
        <p:spPr>
          <a:xfrm>
            <a:off x="7247587" y="-30463"/>
            <a:ext cx="4984391" cy="707886"/>
          </a:xfrm>
          <a:prstGeom prst="rect">
            <a:avLst/>
          </a:prstGeom>
          <a:noFill/>
        </p:spPr>
        <p:txBody>
          <a:bodyPr wrap="square" rtlCol="0">
            <a:spAutoFit/>
          </a:bodyPr>
          <a:lstStyle/>
          <a:p>
            <a:pPr algn="ctr"/>
            <a:r>
              <a:rPr lang="en-US" sz="2000" b="1" i="1" dirty="0">
                <a:solidFill>
                  <a:schemeClr val="bg2">
                    <a:lumMod val="25000"/>
                  </a:schemeClr>
                </a:solidFill>
                <a:latin typeface="Trueno" pitchFamily="2" charset="77"/>
              </a:rPr>
              <a:t>Annual Deforestation Rate in the Brazilian Amazon</a:t>
            </a:r>
          </a:p>
        </p:txBody>
      </p:sp>
      <p:sp>
        <p:nvSpPr>
          <p:cNvPr id="5" name="TextBox 4">
            <a:extLst>
              <a:ext uri="{FF2B5EF4-FFF2-40B4-BE49-F238E27FC236}">
                <a16:creationId xmlns:a16="http://schemas.microsoft.com/office/drawing/2014/main" id="{126E8AA9-477A-49E1-9435-BF9204F88C6C}"/>
              </a:ext>
            </a:extLst>
          </p:cNvPr>
          <p:cNvSpPr txBox="1"/>
          <p:nvPr/>
        </p:nvSpPr>
        <p:spPr>
          <a:xfrm>
            <a:off x="344129" y="530942"/>
            <a:ext cx="6647558" cy="3539430"/>
          </a:xfrm>
          <a:prstGeom prst="rect">
            <a:avLst/>
          </a:prstGeom>
          <a:noFill/>
        </p:spPr>
        <p:txBody>
          <a:bodyPr wrap="square" rtlCol="0">
            <a:spAutoFit/>
          </a:bodyPr>
          <a:lstStyle/>
          <a:p>
            <a:r>
              <a:rPr lang="en-US" sz="3200" dirty="0"/>
              <a:t>How would you create a recent trends scenario based on data?</a:t>
            </a:r>
          </a:p>
          <a:p>
            <a:pPr marL="457200" indent="-457200">
              <a:buFont typeface="Arial" panose="020B0604020202020204" pitchFamily="34" charset="0"/>
              <a:buChar char="•"/>
            </a:pPr>
            <a:r>
              <a:rPr lang="en-US" sz="3200" dirty="0">
                <a:solidFill>
                  <a:srgbClr val="FF0000"/>
                </a:solidFill>
              </a:rPr>
              <a:t>Draw a straight line between two points, use the equation of a line to extrapolate  into the future.</a:t>
            </a:r>
          </a:p>
          <a:p>
            <a:pPr marL="457200" indent="-457200">
              <a:buFont typeface="Arial" panose="020B0604020202020204" pitchFamily="34" charset="0"/>
              <a:buChar char="•"/>
            </a:pPr>
            <a:r>
              <a:rPr lang="en-US" sz="3200" dirty="0">
                <a:solidFill>
                  <a:srgbClr val="FF0000"/>
                </a:solidFill>
              </a:rPr>
              <a:t>Or</a:t>
            </a:r>
          </a:p>
          <a:p>
            <a:pPr marL="457200" indent="-457200">
              <a:buFont typeface="Arial" panose="020B0604020202020204" pitchFamily="34" charset="0"/>
              <a:buChar char="•"/>
            </a:pPr>
            <a:r>
              <a:rPr lang="en-US" sz="3200" dirty="0">
                <a:solidFill>
                  <a:srgbClr val="FF0000"/>
                </a:solidFill>
              </a:rPr>
              <a:t>Or use trendline in excel </a:t>
            </a:r>
          </a:p>
        </p:txBody>
      </p:sp>
    </p:spTree>
    <p:extLst>
      <p:ext uri="{BB962C8B-B14F-4D97-AF65-F5344CB8AC3E}">
        <p14:creationId xmlns:p14="http://schemas.microsoft.com/office/powerpoint/2010/main" val="217864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fontScale="90000"/>
          </a:bodyPr>
          <a:lstStyle/>
          <a:p>
            <a:r>
              <a:rPr lang="en-US" dirty="0"/>
              <a:t>Assignment 1 Begin with the template</a:t>
            </a:r>
            <a:br>
              <a:rPr lang="en-US" dirty="0"/>
            </a:br>
            <a:r>
              <a:rPr lang="en-US" dirty="0"/>
              <a:t>Gray cells contain the inputs, which feed into equations to generate all other information in white cells.</a:t>
            </a:r>
          </a:p>
        </p:txBody>
      </p:sp>
      <p:sp>
        <p:nvSpPr>
          <p:cNvPr id="4" name="Slide Number Placeholder 3"/>
          <p:cNvSpPr>
            <a:spLocks noGrp="1"/>
          </p:cNvSpPr>
          <p:nvPr>
            <p:ph type="sldNum" sz="quarter" idx="12"/>
          </p:nvPr>
        </p:nvSpPr>
        <p:spPr/>
        <p:txBody>
          <a:bodyPr/>
          <a:lstStyle/>
          <a:p>
            <a:fld id="{D47C6A6E-F6BB-4697-B856-8A66036D8304}" type="slidenum">
              <a:rPr lang="en-US" smtClean="0"/>
              <a:t>30</a:t>
            </a:fld>
            <a:endParaRPr lang="en-US"/>
          </a:p>
        </p:txBody>
      </p:sp>
      <p:pic>
        <p:nvPicPr>
          <p:cNvPr id="3" name="Content Placeholder 2">
            <a:extLst>
              <a:ext uri="{FF2B5EF4-FFF2-40B4-BE49-F238E27FC236}">
                <a16:creationId xmlns:a16="http://schemas.microsoft.com/office/drawing/2014/main" id="{06E41DE7-B663-4BCE-A998-3524552B8968}"/>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02349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fontScale="90000"/>
          </a:bodyPr>
          <a:lstStyle/>
          <a:p>
            <a:r>
              <a:rPr lang="en-US" dirty="0"/>
              <a:t>Assignment 1 Output sheet has white cells, which indicates that the numbers derive from the inputs. Output sheet will be link to the scatter plot that you create.</a:t>
            </a:r>
          </a:p>
        </p:txBody>
      </p:sp>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pic>
        <p:nvPicPr>
          <p:cNvPr id="10" name="Content Placeholder 9">
            <a:extLst>
              <a:ext uri="{FF2B5EF4-FFF2-40B4-BE49-F238E27FC236}">
                <a16:creationId xmlns:a16="http://schemas.microsoft.com/office/drawing/2014/main" id="{20BE1354-394D-41E5-9FF1-2448ACDDC28B}"/>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651568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dirty="0"/>
              <a:t>Assignment 1 Copy equations from cells D6:E6 to D7:E14.</a:t>
            </a:r>
          </a:p>
        </p:txBody>
      </p:sp>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pic>
        <p:nvPicPr>
          <p:cNvPr id="6" name="Content Placeholder 5">
            <a:extLst>
              <a:ext uri="{FF2B5EF4-FFF2-40B4-BE49-F238E27FC236}">
                <a16:creationId xmlns:a16="http://schemas.microsoft.com/office/drawing/2014/main" id="{FFB102C7-BBBD-4654-A152-520C44FEC7B7}"/>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4117059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dirty="0"/>
              <a:t>Assignment 1 Copy equations from cell C15 to cells D15:E15.</a:t>
            </a:r>
          </a:p>
        </p:txBody>
      </p:sp>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pic>
        <p:nvPicPr>
          <p:cNvPr id="7" name="Content Placeholder 6">
            <a:extLst>
              <a:ext uri="{FF2B5EF4-FFF2-40B4-BE49-F238E27FC236}">
                <a16:creationId xmlns:a16="http://schemas.microsoft.com/office/drawing/2014/main" id="{5389DD11-D422-4C5B-A1C6-F2294A1FB688}"/>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1350144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fontScale="90000"/>
          </a:bodyPr>
          <a:lstStyle/>
          <a:p>
            <a:r>
              <a:rPr lang="en-US" dirty="0"/>
              <a:t>Assignment 1 Insert a ReadMe sheet, which must have one Text Box that describes the file including the name(s) of the student(s) who will get a grade for the submission.</a:t>
            </a:r>
          </a:p>
        </p:txBody>
      </p:sp>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pic>
        <p:nvPicPr>
          <p:cNvPr id="3" name="Content Placeholder 2">
            <a:extLst>
              <a:ext uri="{FF2B5EF4-FFF2-40B4-BE49-F238E27FC236}">
                <a16:creationId xmlns:a16="http://schemas.microsoft.com/office/drawing/2014/main" id="{C34F77BF-41C9-4502-B2B0-C6B57495C187}"/>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1426935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fontScale="90000"/>
          </a:bodyPr>
          <a:lstStyle/>
          <a:p>
            <a:r>
              <a:rPr lang="en-US" dirty="0"/>
              <a:t>Assignment 1 Enter data into cells A7, B3:B5, B7 for a town. Equations in columns C:F compute parameters to interpolate each function through years 1971 and 1985.</a:t>
            </a:r>
          </a:p>
        </p:txBody>
      </p:sp>
      <p:sp>
        <p:nvSpPr>
          <p:cNvPr id="4" name="Slide Number Placeholder 3"/>
          <p:cNvSpPr>
            <a:spLocks noGrp="1"/>
          </p:cNvSpPr>
          <p:nvPr>
            <p:ph type="sldNum" sz="quarter" idx="12"/>
          </p:nvPr>
        </p:nvSpPr>
        <p:spPr/>
        <p:txBody>
          <a:bodyPr/>
          <a:lstStyle/>
          <a:p>
            <a:fld id="{D47C6A6E-F6BB-4697-B856-8A66036D8304}" type="slidenum">
              <a:rPr lang="en-US" smtClean="0"/>
              <a:t>35</a:t>
            </a:fld>
            <a:endParaRPr lang="en-US"/>
          </a:p>
        </p:txBody>
      </p:sp>
      <p:pic>
        <p:nvPicPr>
          <p:cNvPr id="3" name="Content Placeholder 2">
            <a:extLst>
              <a:ext uri="{FF2B5EF4-FFF2-40B4-BE49-F238E27FC236}">
                <a16:creationId xmlns:a16="http://schemas.microsoft.com/office/drawing/2014/main" id="{D09E9574-7232-4B6C-A931-2E3FC0AEFE5C}"/>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58520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fontScale="90000"/>
          </a:bodyPr>
          <a:lstStyle/>
          <a:p>
            <a:r>
              <a:rPr lang="en-US" sz="3200" dirty="0"/>
              <a:t>Assignment 1 Use Goal Seek to determine the Minimum Time in Input cell A2 when the linear model shows zero built in Output cell C2. Use Goal Seek to set Maximum time in Input cell A6, which is when the exponential model shows 100% built in Output cell D14.</a:t>
            </a:r>
          </a:p>
        </p:txBody>
      </p:sp>
      <p:sp>
        <p:nvSpPr>
          <p:cNvPr id="4" name="Slide Number Placeholder 3"/>
          <p:cNvSpPr>
            <a:spLocks noGrp="1"/>
          </p:cNvSpPr>
          <p:nvPr>
            <p:ph type="sldNum" sz="quarter" idx="12"/>
          </p:nvPr>
        </p:nvSpPr>
        <p:spPr/>
        <p:txBody>
          <a:bodyPr/>
          <a:lstStyle/>
          <a:p>
            <a:fld id="{D47C6A6E-F6BB-4697-B856-8A66036D8304}" type="slidenum">
              <a:rPr lang="en-US" smtClean="0"/>
              <a:t>36</a:t>
            </a:fld>
            <a:endParaRPr lang="en-US"/>
          </a:p>
        </p:txBody>
      </p:sp>
      <p:pic>
        <p:nvPicPr>
          <p:cNvPr id="8" name="Content Placeholder 7">
            <a:extLst>
              <a:ext uri="{FF2B5EF4-FFF2-40B4-BE49-F238E27FC236}">
                <a16:creationId xmlns:a16="http://schemas.microsoft.com/office/drawing/2014/main" id="{324E6C66-C110-4DF7-8783-0D6551C1768D}"/>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588333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Use Goal Seek to determine the Minimum Time in cell A2 when the linear model shows zero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37</a:t>
            </a:fld>
            <a:endParaRPr lang="en-US"/>
          </a:p>
        </p:txBody>
      </p:sp>
      <p:pic>
        <p:nvPicPr>
          <p:cNvPr id="10" name="Content Placeholder 9">
            <a:extLst>
              <a:ext uri="{FF2B5EF4-FFF2-40B4-BE49-F238E27FC236}">
                <a16:creationId xmlns:a16="http://schemas.microsoft.com/office/drawing/2014/main" id="{C090413D-A149-4C9B-95D5-6DEDED74B3F8}"/>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91588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Use Goal Seek to determine the Minimum Time in cell A2 when the linear model shows zero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38</a:t>
            </a:fld>
            <a:endParaRPr lang="en-US"/>
          </a:p>
        </p:txBody>
      </p:sp>
      <p:pic>
        <p:nvPicPr>
          <p:cNvPr id="10" name="Content Placeholder 9">
            <a:extLst>
              <a:ext uri="{FF2B5EF4-FFF2-40B4-BE49-F238E27FC236}">
                <a16:creationId xmlns:a16="http://schemas.microsoft.com/office/drawing/2014/main" id="{EB57D6DA-5E3F-473A-BC8C-0117162C9D6A}"/>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3876184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Use Goal Seek to determine the Minimum Time in cell A2 when the linear model shows zero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39</a:t>
            </a:fld>
            <a:endParaRPr lang="en-US"/>
          </a:p>
        </p:txBody>
      </p:sp>
      <p:pic>
        <p:nvPicPr>
          <p:cNvPr id="7" name="Content Placeholder 6">
            <a:extLst>
              <a:ext uri="{FF2B5EF4-FFF2-40B4-BE49-F238E27FC236}">
                <a16:creationId xmlns:a16="http://schemas.microsoft.com/office/drawing/2014/main" id="{E4A0F42E-37E4-455F-90F3-56EA1779B445}"/>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310364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12192000" cy="365123"/>
          </a:xfrm>
        </p:spPr>
        <p:txBody>
          <a:bodyPr>
            <a:normAutofit fontScale="90000"/>
          </a:bodyPr>
          <a:lstStyle/>
          <a:p>
            <a:r>
              <a:rPr lang="en-US" dirty="0"/>
              <a:t>How should we extrapolate Recent Trends for each town?</a:t>
            </a:r>
          </a:p>
        </p:txBody>
      </p:sp>
      <p:pic>
        <p:nvPicPr>
          <p:cNvPr id="5" name="Content Placeholder 4"/>
          <p:cNvPicPr>
            <a:picLocks noGrp="1" noChangeAspect="1"/>
          </p:cNvPicPr>
          <p:nvPr>
            <p:ph idx="1"/>
          </p:nvPr>
        </p:nvPicPr>
        <p:blipFill>
          <a:blip r:embed="rId2"/>
          <a:stretch>
            <a:fillRect/>
          </a:stretch>
        </p:blipFill>
        <p:spPr>
          <a:xfrm>
            <a:off x="1968776" y="866775"/>
            <a:ext cx="8254447"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334513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The linear model extrapolated backwards in time to have zero built at the year 1904.84526112186.</a:t>
            </a:r>
          </a:p>
        </p:txBody>
      </p:sp>
      <p:sp>
        <p:nvSpPr>
          <p:cNvPr id="4" name="Slide Number Placeholder 3"/>
          <p:cNvSpPr>
            <a:spLocks noGrp="1"/>
          </p:cNvSpPr>
          <p:nvPr>
            <p:ph type="sldNum" sz="quarter" idx="12"/>
          </p:nvPr>
        </p:nvSpPr>
        <p:spPr/>
        <p:txBody>
          <a:bodyPr/>
          <a:lstStyle/>
          <a:p>
            <a:fld id="{D47C6A6E-F6BB-4697-B856-8A66036D8304}" type="slidenum">
              <a:rPr lang="en-US" smtClean="0"/>
              <a:t>40</a:t>
            </a:fld>
            <a:endParaRPr lang="en-US"/>
          </a:p>
        </p:txBody>
      </p:sp>
      <p:pic>
        <p:nvPicPr>
          <p:cNvPr id="3" name="Content Placeholder 2">
            <a:extLst>
              <a:ext uri="{FF2B5EF4-FFF2-40B4-BE49-F238E27FC236}">
                <a16:creationId xmlns:a16="http://schemas.microsoft.com/office/drawing/2014/main" id="{7BC6CECC-69C9-46BB-8429-1CF4FE205D3E}"/>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1035041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Use Goal Seek to set Maximum time, which is when the exponential model shows 100%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41</a:t>
            </a:fld>
            <a:endParaRPr lang="en-US"/>
          </a:p>
        </p:txBody>
      </p:sp>
      <p:pic>
        <p:nvPicPr>
          <p:cNvPr id="3" name="Content Placeholder 2">
            <a:extLst>
              <a:ext uri="{FF2B5EF4-FFF2-40B4-BE49-F238E27FC236}">
                <a16:creationId xmlns:a16="http://schemas.microsoft.com/office/drawing/2014/main" id="{56878D0F-DEC8-44C2-A7A9-8BE9BD542C4A}"/>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1975651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Use Goal Seek to set Maximum time, which is when the exponential model shows 100%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42</a:t>
            </a:fld>
            <a:endParaRPr lang="en-US"/>
          </a:p>
        </p:txBody>
      </p:sp>
      <p:pic>
        <p:nvPicPr>
          <p:cNvPr id="3" name="Content Placeholder 2">
            <a:extLst>
              <a:ext uri="{FF2B5EF4-FFF2-40B4-BE49-F238E27FC236}">
                <a16:creationId xmlns:a16="http://schemas.microsoft.com/office/drawing/2014/main" id="{35B0A38D-F638-416E-8C6E-5D46F7B958EB}"/>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1126316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Use Goal Seek to set Maximum time, which is when the exponential model shows 100%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43</a:t>
            </a:fld>
            <a:endParaRPr lang="en-US"/>
          </a:p>
        </p:txBody>
      </p:sp>
      <p:pic>
        <p:nvPicPr>
          <p:cNvPr id="7" name="Content Placeholder 6">
            <a:extLst>
              <a:ext uri="{FF2B5EF4-FFF2-40B4-BE49-F238E27FC236}">
                <a16:creationId xmlns:a16="http://schemas.microsoft.com/office/drawing/2014/main" id="{47F70858-5146-4A72-BB8B-639BA3B5D58E}"/>
              </a:ext>
            </a:extLst>
          </p:cNvPr>
          <p:cNvPicPr>
            <a:picLocks noGrp="1" noChangeAspect="1"/>
          </p:cNvPicPr>
          <p:nvPr>
            <p:ph idx="1"/>
          </p:nvPr>
        </p:nvPicPr>
        <p:blipFill>
          <a:blip r:embed="rId2"/>
          <a:stretch>
            <a:fillRect/>
          </a:stretch>
        </p:blipFill>
        <p:spPr>
          <a:xfrm>
            <a:off x="1874275" y="1646894"/>
            <a:ext cx="9057601" cy="5094901"/>
          </a:xfrm>
          <a:prstGeom prst="rect">
            <a:avLst/>
          </a:prstGeom>
        </p:spPr>
      </p:pic>
    </p:spTree>
    <p:extLst>
      <p:ext uri="{BB962C8B-B14F-4D97-AF65-F5344CB8AC3E}">
        <p14:creationId xmlns:p14="http://schemas.microsoft.com/office/powerpoint/2010/main" val="1527879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Open the Scenario Manager, which you will use to save the numbers in gray cells for each of the towns. You will create one scenario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44</a:t>
            </a:fld>
            <a:endParaRPr lang="en-US"/>
          </a:p>
        </p:txBody>
      </p:sp>
      <p:pic>
        <p:nvPicPr>
          <p:cNvPr id="7" name="Content Placeholder 6">
            <a:extLst>
              <a:ext uri="{FF2B5EF4-FFF2-40B4-BE49-F238E27FC236}">
                <a16:creationId xmlns:a16="http://schemas.microsoft.com/office/drawing/2014/main" id="{873516A8-4DD2-43BB-B8C0-6A6BB4D89951}"/>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796532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Add a Scenario to have the Town name. You will create one scenario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45</a:t>
            </a:fld>
            <a:endParaRPr lang="en-US"/>
          </a:p>
        </p:txBody>
      </p:sp>
      <p:pic>
        <p:nvPicPr>
          <p:cNvPr id="6" name="Content Placeholder 5">
            <a:extLst>
              <a:ext uri="{FF2B5EF4-FFF2-40B4-BE49-F238E27FC236}">
                <a16:creationId xmlns:a16="http://schemas.microsoft.com/office/drawing/2014/main" id="{D0F7128E-9A87-490F-9597-730137173C77}"/>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3975726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Add a Scenario to have the Town name. You will create one scenario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46</a:t>
            </a:fld>
            <a:endParaRPr lang="en-US"/>
          </a:p>
        </p:txBody>
      </p:sp>
      <p:pic>
        <p:nvPicPr>
          <p:cNvPr id="7" name="Content Placeholder 6">
            <a:extLst>
              <a:ext uri="{FF2B5EF4-FFF2-40B4-BE49-F238E27FC236}">
                <a16:creationId xmlns:a16="http://schemas.microsoft.com/office/drawing/2014/main" id="{3ED5CE7F-C913-4C0F-A65D-57BDF63C026B}"/>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676823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Add a Scenario to have the Town name. You will create one scenario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47</a:t>
            </a:fld>
            <a:endParaRPr lang="en-US"/>
          </a:p>
        </p:txBody>
      </p:sp>
      <p:pic>
        <p:nvPicPr>
          <p:cNvPr id="10" name="Content Placeholder 9">
            <a:extLst>
              <a:ext uri="{FF2B5EF4-FFF2-40B4-BE49-F238E27FC236}">
                <a16:creationId xmlns:a16="http://schemas.microsoft.com/office/drawing/2014/main" id="{E3296F3E-1AF0-438A-9A3E-1644EE81AA46}"/>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271262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Add a Scenario to have the Town name. You will create one scenario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48</a:t>
            </a:fld>
            <a:endParaRPr lang="en-US"/>
          </a:p>
        </p:txBody>
      </p:sp>
      <p:pic>
        <p:nvPicPr>
          <p:cNvPr id="6" name="Content Placeholder 5">
            <a:extLst>
              <a:ext uri="{FF2B5EF4-FFF2-40B4-BE49-F238E27FC236}">
                <a16:creationId xmlns:a16="http://schemas.microsoft.com/office/drawing/2014/main" id="{29AF6ACE-CD61-426B-ADBF-A7E826183F56}"/>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335939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Do the same for Hamilton and Wenham so you have a scenario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49</a:t>
            </a:fld>
            <a:endParaRPr lang="en-US"/>
          </a:p>
        </p:txBody>
      </p:sp>
      <p:pic>
        <p:nvPicPr>
          <p:cNvPr id="3" name="Content Placeholder 2">
            <a:extLst>
              <a:ext uri="{FF2B5EF4-FFF2-40B4-BE49-F238E27FC236}">
                <a16:creationId xmlns:a16="http://schemas.microsoft.com/office/drawing/2014/main" id="{B838AB12-44A6-4784-8979-36D7DA0AF0A8}"/>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25399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Excel will easily add a trendline using all the data.</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1467830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Select data on Output Sheet to insert a Scatter Plot</a:t>
            </a:r>
          </a:p>
        </p:txBody>
      </p:sp>
      <p:sp>
        <p:nvSpPr>
          <p:cNvPr id="4" name="Slide Number Placeholder 3"/>
          <p:cNvSpPr>
            <a:spLocks noGrp="1"/>
          </p:cNvSpPr>
          <p:nvPr>
            <p:ph type="sldNum" sz="quarter" idx="12"/>
          </p:nvPr>
        </p:nvSpPr>
        <p:spPr/>
        <p:txBody>
          <a:bodyPr/>
          <a:lstStyle/>
          <a:p>
            <a:fld id="{D47C6A6E-F6BB-4697-B856-8A66036D8304}" type="slidenum">
              <a:rPr lang="en-US" smtClean="0"/>
              <a:t>50</a:t>
            </a:fld>
            <a:endParaRPr lang="en-US"/>
          </a:p>
        </p:txBody>
      </p:sp>
      <p:pic>
        <p:nvPicPr>
          <p:cNvPr id="3" name="Content Placeholder 2">
            <a:extLst>
              <a:ext uri="{FF2B5EF4-FFF2-40B4-BE49-F238E27FC236}">
                <a16:creationId xmlns:a16="http://schemas.microsoft.com/office/drawing/2014/main" id="{D5F4225F-ADCD-4A81-949B-18F06FF6F5C9}"/>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453847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Select data on Output Sheet to insert a Scatter Plot</a:t>
            </a:r>
          </a:p>
        </p:txBody>
      </p:sp>
      <p:sp>
        <p:nvSpPr>
          <p:cNvPr id="4" name="Slide Number Placeholder 3"/>
          <p:cNvSpPr>
            <a:spLocks noGrp="1"/>
          </p:cNvSpPr>
          <p:nvPr>
            <p:ph type="sldNum" sz="quarter" idx="12"/>
          </p:nvPr>
        </p:nvSpPr>
        <p:spPr/>
        <p:txBody>
          <a:bodyPr/>
          <a:lstStyle/>
          <a:p>
            <a:fld id="{D47C6A6E-F6BB-4697-B856-8A66036D8304}" type="slidenum">
              <a:rPr lang="en-US" smtClean="0"/>
              <a:t>51</a:t>
            </a:fld>
            <a:endParaRPr lang="en-US"/>
          </a:p>
        </p:txBody>
      </p:sp>
      <p:pic>
        <p:nvPicPr>
          <p:cNvPr id="7" name="Content Placeholder 6">
            <a:extLst>
              <a:ext uri="{FF2B5EF4-FFF2-40B4-BE49-F238E27FC236}">
                <a16:creationId xmlns:a16="http://schemas.microsoft.com/office/drawing/2014/main" id="{BE94C08C-8917-4BF5-82F4-8CA396AAE374}"/>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1592013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Right click on Chart Area to Move Chart to a new sheet</a:t>
            </a:r>
          </a:p>
        </p:txBody>
      </p:sp>
      <p:sp>
        <p:nvSpPr>
          <p:cNvPr id="4" name="Slide Number Placeholder 3"/>
          <p:cNvSpPr>
            <a:spLocks noGrp="1"/>
          </p:cNvSpPr>
          <p:nvPr>
            <p:ph type="sldNum" sz="quarter" idx="12"/>
          </p:nvPr>
        </p:nvSpPr>
        <p:spPr/>
        <p:txBody>
          <a:bodyPr/>
          <a:lstStyle/>
          <a:p>
            <a:fld id="{D47C6A6E-F6BB-4697-B856-8A66036D8304}" type="slidenum">
              <a:rPr lang="en-US" smtClean="0"/>
              <a:t>52</a:t>
            </a:fld>
            <a:endParaRPr lang="en-US"/>
          </a:p>
        </p:txBody>
      </p:sp>
      <p:pic>
        <p:nvPicPr>
          <p:cNvPr id="3" name="Content Placeholder 2">
            <a:extLst>
              <a:ext uri="{FF2B5EF4-FFF2-40B4-BE49-F238E27FC236}">
                <a16:creationId xmlns:a16="http://schemas.microsoft.com/office/drawing/2014/main" id="{759A3A38-BBBB-4320-835A-185092042020}"/>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3183503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Right click on Chart Area to Move Chart to a new sheet</a:t>
            </a:r>
          </a:p>
        </p:txBody>
      </p:sp>
      <p:sp>
        <p:nvSpPr>
          <p:cNvPr id="4" name="Slide Number Placeholder 3"/>
          <p:cNvSpPr>
            <a:spLocks noGrp="1"/>
          </p:cNvSpPr>
          <p:nvPr>
            <p:ph type="sldNum" sz="quarter" idx="12"/>
          </p:nvPr>
        </p:nvSpPr>
        <p:spPr/>
        <p:txBody>
          <a:bodyPr/>
          <a:lstStyle/>
          <a:p>
            <a:fld id="{D47C6A6E-F6BB-4697-B856-8A66036D8304}" type="slidenum">
              <a:rPr lang="en-US" smtClean="0"/>
              <a:t>53</a:t>
            </a:fld>
            <a:endParaRPr lang="en-US"/>
          </a:p>
        </p:txBody>
      </p:sp>
      <p:pic>
        <p:nvPicPr>
          <p:cNvPr id="3" name="Content Placeholder 2">
            <a:extLst>
              <a:ext uri="{FF2B5EF4-FFF2-40B4-BE49-F238E27FC236}">
                <a16:creationId xmlns:a16="http://schemas.microsoft.com/office/drawing/2014/main" id="{5F7E8142-2F2F-4AFC-88EE-C4E717CE49A9}"/>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140665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Change Sheet name from Chart1 to Figure and move it to the far right</a:t>
            </a:r>
          </a:p>
        </p:txBody>
      </p:sp>
      <p:sp>
        <p:nvSpPr>
          <p:cNvPr id="4" name="Slide Number Placeholder 3"/>
          <p:cNvSpPr>
            <a:spLocks noGrp="1"/>
          </p:cNvSpPr>
          <p:nvPr>
            <p:ph type="sldNum" sz="quarter" idx="12"/>
          </p:nvPr>
        </p:nvSpPr>
        <p:spPr/>
        <p:txBody>
          <a:bodyPr/>
          <a:lstStyle/>
          <a:p>
            <a:fld id="{D47C6A6E-F6BB-4697-B856-8A66036D8304}" type="slidenum">
              <a:rPr lang="en-US" smtClean="0"/>
              <a:t>54</a:t>
            </a:fld>
            <a:endParaRPr lang="en-US"/>
          </a:p>
        </p:txBody>
      </p:sp>
      <p:pic>
        <p:nvPicPr>
          <p:cNvPr id="3" name="Content Placeholder 2">
            <a:extLst>
              <a:ext uri="{FF2B5EF4-FFF2-40B4-BE49-F238E27FC236}">
                <a16:creationId xmlns:a16="http://schemas.microsoft.com/office/drawing/2014/main" id="{C4FEC7A0-8563-4679-AE95-9121A3BB0464}"/>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2800342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Select Design then Add Chart Element to include Axis Titles</a:t>
            </a:r>
          </a:p>
        </p:txBody>
      </p:sp>
      <p:sp>
        <p:nvSpPr>
          <p:cNvPr id="4" name="Slide Number Placeholder 3"/>
          <p:cNvSpPr>
            <a:spLocks noGrp="1"/>
          </p:cNvSpPr>
          <p:nvPr>
            <p:ph type="sldNum" sz="quarter" idx="12"/>
          </p:nvPr>
        </p:nvSpPr>
        <p:spPr/>
        <p:txBody>
          <a:bodyPr/>
          <a:lstStyle/>
          <a:p>
            <a:fld id="{D47C6A6E-F6BB-4697-B856-8A66036D8304}" type="slidenum">
              <a:rPr lang="en-US" smtClean="0"/>
              <a:t>55</a:t>
            </a:fld>
            <a:endParaRPr lang="en-US"/>
          </a:p>
        </p:txBody>
      </p:sp>
      <p:pic>
        <p:nvPicPr>
          <p:cNvPr id="7" name="Content Placeholder 6">
            <a:extLst>
              <a:ext uri="{FF2B5EF4-FFF2-40B4-BE49-F238E27FC236}">
                <a16:creationId xmlns:a16="http://schemas.microsoft.com/office/drawing/2014/main" id="{A2102B17-0BE8-4374-AA6C-D5818D3CDDBA}"/>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3232148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1625240"/>
          </a:xfrm>
        </p:spPr>
        <p:txBody>
          <a:bodyPr>
            <a:normAutofit/>
          </a:bodyPr>
          <a:lstStyle/>
          <a:p>
            <a:r>
              <a:rPr lang="en-US" sz="3200" dirty="0"/>
              <a:t>Assignment 1 Increase font size of everything</a:t>
            </a:r>
          </a:p>
        </p:txBody>
      </p:sp>
      <p:sp>
        <p:nvSpPr>
          <p:cNvPr id="4" name="Slide Number Placeholder 3"/>
          <p:cNvSpPr>
            <a:spLocks noGrp="1"/>
          </p:cNvSpPr>
          <p:nvPr>
            <p:ph type="sldNum" sz="quarter" idx="12"/>
          </p:nvPr>
        </p:nvSpPr>
        <p:spPr/>
        <p:txBody>
          <a:bodyPr/>
          <a:lstStyle/>
          <a:p>
            <a:fld id="{D47C6A6E-F6BB-4697-B856-8A66036D8304}" type="slidenum">
              <a:rPr lang="en-US" smtClean="0"/>
              <a:t>56</a:t>
            </a:fld>
            <a:endParaRPr lang="en-US"/>
          </a:p>
        </p:txBody>
      </p:sp>
      <p:pic>
        <p:nvPicPr>
          <p:cNvPr id="3" name="Content Placeholder 2">
            <a:extLst>
              <a:ext uri="{FF2B5EF4-FFF2-40B4-BE49-F238E27FC236}">
                <a16:creationId xmlns:a16="http://schemas.microsoft.com/office/drawing/2014/main" id="{641DC286-1977-47C8-A749-80B602200EF6}"/>
              </a:ext>
            </a:extLst>
          </p:cNvPr>
          <p:cNvPicPr>
            <a:picLocks noGrp="1" noChangeAspect="1"/>
          </p:cNvPicPr>
          <p:nvPr>
            <p:ph idx="1"/>
          </p:nvPr>
        </p:nvPicPr>
        <p:blipFill>
          <a:blip r:embed="rId2"/>
          <a:stretch>
            <a:fillRect/>
          </a:stretch>
        </p:blipFill>
        <p:spPr>
          <a:xfrm>
            <a:off x="1874275" y="1626574"/>
            <a:ext cx="9057601" cy="5094901"/>
          </a:xfrm>
          <a:prstGeom prst="rect">
            <a:avLst/>
          </a:prstGeom>
        </p:spPr>
      </p:pic>
    </p:spTree>
    <p:extLst>
      <p:ext uri="{BB962C8B-B14F-4D97-AF65-F5344CB8AC3E}">
        <p14:creationId xmlns:p14="http://schemas.microsoft.com/office/powerpoint/2010/main" val="4019157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568937"/>
          </a:xfrm>
        </p:spPr>
        <p:txBody>
          <a:bodyPr>
            <a:normAutofit/>
          </a:bodyPr>
          <a:lstStyle/>
          <a:p>
            <a:r>
              <a:rPr lang="en-US" sz="3200" dirty="0"/>
              <a:t>Assignment 1 Make the figure communicate as elegantly as this</a:t>
            </a:r>
          </a:p>
        </p:txBody>
      </p:sp>
      <p:sp>
        <p:nvSpPr>
          <p:cNvPr id="4" name="Slide Number Placeholder 3"/>
          <p:cNvSpPr>
            <a:spLocks noGrp="1"/>
          </p:cNvSpPr>
          <p:nvPr>
            <p:ph type="sldNum" sz="quarter" idx="12"/>
          </p:nvPr>
        </p:nvSpPr>
        <p:spPr/>
        <p:txBody>
          <a:bodyPr/>
          <a:lstStyle/>
          <a:p>
            <a:fld id="{D47C6A6E-F6BB-4697-B856-8A66036D8304}" type="slidenum">
              <a:rPr lang="en-US" smtClean="0"/>
              <a:t>57</a:t>
            </a:fld>
            <a:endParaRPr lang="en-US"/>
          </a:p>
        </p:txBody>
      </p:sp>
      <p:pic>
        <p:nvPicPr>
          <p:cNvPr id="3" name="Content Placeholder 2">
            <a:extLst>
              <a:ext uri="{FF2B5EF4-FFF2-40B4-BE49-F238E27FC236}">
                <a16:creationId xmlns:a16="http://schemas.microsoft.com/office/drawing/2014/main" id="{4347C2D8-970E-4885-A198-AAA93A6EE515}"/>
              </a:ext>
            </a:extLst>
          </p:cNvPr>
          <p:cNvPicPr>
            <a:picLocks noGrp="1" noChangeAspect="1"/>
          </p:cNvPicPr>
          <p:nvPr>
            <p:ph idx="1"/>
          </p:nvPr>
        </p:nvPicPr>
        <p:blipFill>
          <a:blip r:embed="rId2"/>
          <a:stretch>
            <a:fillRect/>
          </a:stretch>
        </p:blipFill>
        <p:spPr>
          <a:xfrm>
            <a:off x="1370550" y="570271"/>
            <a:ext cx="8471878" cy="6151204"/>
          </a:xfrm>
          <a:prstGeom prst="rect">
            <a:avLst/>
          </a:prstGeom>
        </p:spPr>
      </p:pic>
    </p:spTree>
    <p:extLst>
      <p:ext uri="{BB962C8B-B14F-4D97-AF65-F5344CB8AC3E}">
        <p14:creationId xmlns:p14="http://schemas.microsoft.com/office/powerpoint/2010/main" val="793572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568937"/>
          </a:xfrm>
        </p:spPr>
        <p:txBody>
          <a:bodyPr>
            <a:normAutofit/>
          </a:bodyPr>
          <a:lstStyle/>
          <a:p>
            <a:r>
              <a:rPr lang="en-US" sz="3200" dirty="0"/>
              <a:t>Assignment 1 Make the figure communicate as elegantly as this</a:t>
            </a:r>
          </a:p>
        </p:txBody>
      </p:sp>
      <p:sp>
        <p:nvSpPr>
          <p:cNvPr id="4" name="Slide Number Placeholder 3"/>
          <p:cNvSpPr>
            <a:spLocks noGrp="1"/>
          </p:cNvSpPr>
          <p:nvPr>
            <p:ph type="sldNum" sz="quarter" idx="12"/>
          </p:nvPr>
        </p:nvSpPr>
        <p:spPr/>
        <p:txBody>
          <a:bodyPr/>
          <a:lstStyle/>
          <a:p>
            <a:fld id="{D47C6A6E-F6BB-4697-B856-8A66036D8304}" type="slidenum">
              <a:rPr lang="en-US" smtClean="0"/>
              <a:t>58</a:t>
            </a:fld>
            <a:endParaRPr lang="en-US"/>
          </a:p>
        </p:txBody>
      </p:sp>
      <p:pic>
        <p:nvPicPr>
          <p:cNvPr id="3" name="Content Placeholder 2">
            <a:extLst>
              <a:ext uri="{FF2B5EF4-FFF2-40B4-BE49-F238E27FC236}">
                <a16:creationId xmlns:a16="http://schemas.microsoft.com/office/drawing/2014/main" id="{3DABB900-5E6A-4682-BB7C-E318F1685D54}"/>
              </a:ext>
            </a:extLst>
          </p:cNvPr>
          <p:cNvPicPr>
            <a:picLocks noGrp="1" noChangeAspect="1"/>
          </p:cNvPicPr>
          <p:nvPr>
            <p:ph idx="1"/>
          </p:nvPr>
        </p:nvPicPr>
        <p:blipFill>
          <a:blip r:embed="rId2"/>
          <a:stretch>
            <a:fillRect/>
          </a:stretch>
        </p:blipFill>
        <p:spPr>
          <a:xfrm>
            <a:off x="1370550" y="570271"/>
            <a:ext cx="8471878" cy="6151204"/>
          </a:xfrm>
          <a:prstGeom prst="rect">
            <a:avLst/>
          </a:prstGeom>
        </p:spPr>
      </p:pic>
    </p:spTree>
    <p:extLst>
      <p:ext uri="{BB962C8B-B14F-4D97-AF65-F5344CB8AC3E}">
        <p14:creationId xmlns:p14="http://schemas.microsoft.com/office/powerpoint/2010/main" val="3275012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568937"/>
          </a:xfrm>
        </p:spPr>
        <p:txBody>
          <a:bodyPr>
            <a:normAutofit/>
          </a:bodyPr>
          <a:lstStyle/>
          <a:p>
            <a:r>
              <a:rPr lang="en-US" sz="3200" dirty="0"/>
              <a:t>Assignment 1 Make the figure communicate as elegantly as this</a:t>
            </a:r>
          </a:p>
        </p:txBody>
      </p:sp>
      <p:sp>
        <p:nvSpPr>
          <p:cNvPr id="4" name="Slide Number Placeholder 3"/>
          <p:cNvSpPr>
            <a:spLocks noGrp="1"/>
          </p:cNvSpPr>
          <p:nvPr>
            <p:ph type="sldNum" sz="quarter" idx="12"/>
          </p:nvPr>
        </p:nvSpPr>
        <p:spPr/>
        <p:txBody>
          <a:bodyPr/>
          <a:lstStyle/>
          <a:p>
            <a:fld id="{D47C6A6E-F6BB-4697-B856-8A66036D8304}" type="slidenum">
              <a:rPr lang="en-US" smtClean="0"/>
              <a:t>59</a:t>
            </a:fld>
            <a:endParaRPr lang="en-US"/>
          </a:p>
        </p:txBody>
      </p:sp>
      <p:pic>
        <p:nvPicPr>
          <p:cNvPr id="3" name="Content Placeholder 2">
            <a:extLst>
              <a:ext uri="{FF2B5EF4-FFF2-40B4-BE49-F238E27FC236}">
                <a16:creationId xmlns:a16="http://schemas.microsoft.com/office/drawing/2014/main" id="{45364E58-BA7B-4B9B-9F9F-AB1B3D63B265}"/>
              </a:ext>
            </a:extLst>
          </p:cNvPr>
          <p:cNvPicPr>
            <a:picLocks noGrp="1" noChangeAspect="1"/>
          </p:cNvPicPr>
          <p:nvPr>
            <p:ph idx="1"/>
          </p:nvPr>
        </p:nvPicPr>
        <p:blipFill>
          <a:blip r:embed="rId2"/>
          <a:stretch>
            <a:fillRect/>
          </a:stretch>
        </p:blipFill>
        <p:spPr>
          <a:xfrm>
            <a:off x="1370550" y="570271"/>
            <a:ext cx="8471540" cy="6150959"/>
          </a:xfrm>
          <a:prstGeom prst="rect">
            <a:avLst/>
          </a:prstGeom>
        </p:spPr>
      </p:pic>
    </p:spTree>
    <p:extLst>
      <p:ext uri="{BB962C8B-B14F-4D97-AF65-F5344CB8AC3E}">
        <p14:creationId xmlns:p14="http://schemas.microsoft.com/office/powerpoint/2010/main" val="160949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Linear is one of several ways to portray a trend.</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3478630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568937"/>
          </a:xfrm>
        </p:spPr>
        <p:txBody>
          <a:bodyPr>
            <a:normAutofit/>
          </a:bodyPr>
          <a:lstStyle/>
          <a:p>
            <a:r>
              <a:rPr lang="en-US" sz="3200" dirty="0"/>
              <a:t>Assignment 1 Make the figure communicate as elegantly as this</a:t>
            </a:r>
          </a:p>
        </p:txBody>
      </p:sp>
      <p:sp>
        <p:nvSpPr>
          <p:cNvPr id="4" name="Slide Number Placeholder 3"/>
          <p:cNvSpPr>
            <a:spLocks noGrp="1"/>
          </p:cNvSpPr>
          <p:nvPr>
            <p:ph type="sldNum" sz="quarter" idx="12"/>
          </p:nvPr>
        </p:nvSpPr>
        <p:spPr/>
        <p:txBody>
          <a:bodyPr/>
          <a:lstStyle/>
          <a:p>
            <a:fld id="{D47C6A6E-F6BB-4697-B856-8A66036D8304}" type="slidenum">
              <a:rPr lang="en-US" smtClean="0"/>
              <a:t>60</a:t>
            </a:fld>
            <a:endParaRPr lang="en-US"/>
          </a:p>
        </p:txBody>
      </p:sp>
      <p:pic>
        <p:nvPicPr>
          <p:cNvPr id="7" name="Content Placeholder 6">
            <a:extLst>
              <a:ext uri="{FF2B5EF4-FFF2-40B4-BE49-F238E27FC236}">
                <a16:creationId xmlns:a16="http://schemas.microsoft.com/office/drawing/2014/main" id="{6D3D25FE-A505-4EFC-AC24-E560A50E6139}"/>
              </a:ext>
            </a:extLst>
          </p:cNvPr>
          <p:cNvPicPr>
            <a:picLocks noGrp="1" noChangeAspect="1"/>
          </p:cNvPicPr>
          <p:nvPr>
            <p:ph idx="1"/>
          </p:nvPr>
        </p:nvPicPr>
        <p:blipFill>
          <a:blip r:embed="rId2"/>
          <a:stretch>
            <a:fillRect/>
          </a:stretch>
        </p:blipFill>
        <p:spPr>
          <a:xfrm>
            <a:off x="1370550" y="570271"/>
            <a:ext cx="8471878" cy="6151204"/>
          </a:xfrm>
          <a:prstGeom prst="rect">
            <a:avLst/>
          </a:prstGeom>
        </p:spPr>
      </p:pic>
    </p:spTree>
    <p:extLst>
      <p:ext uri="{BB962C8B-B14F-4D97-AF65-F5344CB8AC3E}">
        <p14:creationId xmlns:p14="http://schemas.microsoft.com/office/powerpoint/2010/main" val="2639151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568937"/>
          </a:xfrm>
        </p:spPr>
        <p:txBody>
          <a:bodyPr>
            <a:normAutofit/>
          </a:bodyPr>
          <a:lstStyle/>
          <a:p>
            <a:r>
              <a:rPr lang="en-US" sz="3200" dirty="0"/>
              <a:t>Assignment 1 Make the figure communicate as elegantly as this</a:t>
            </a:r>
          </a:p>
        </p:txBody>
      </p:sp>
      <p:sp>
        <p:nvSpPr>
          <p:cNvPr id="4" name="Slide Number Placeholder 3"/>
          <p:cNvSpPr>
            <a:spLocks noGrp="1"/>
          </p:cNvSpPr>
          <p:nvPr>
            <p:ph type="sldNum" sz="quarter" idx="12"/>
          </p:nvPr>
        </p:nvSpPr>
        <p:spPr/>
        <p:txBody>
          <a:bodyPr/>
          <a:lstStyle/>
          <a:p>
            <a:fld id="{D47C6A6E-F6BB-4697-B856-8A66036D8304}" type="slidenum">
              <a:rPr lang="en-US" smtClean="0"/>
              <a:t>61</a:t>
            </a:fld>
            <a:endParaRPr lang="en-US"/>
          </a:p>
        </p:txBody>
      </p:sp>
      <p:pic>
        <p:nvPicPr>
          <p:cNvPr id="3" name="Content Placeholder 2">
            <a:extLst>
              <a:ext uri="{FF2B5EF4-FFF2-40B4-BE49-F238E27FC236}">
                <a16:creationId xmlns:a16="http://schemas.microsoft.com/office/drawing/2014/main" id="{1693A6C1-2ADD-4CAB-B57A-FA2E72A740AD}"/>
              </a:ext>
            </a:extLst>
          </p:cNvPr>
          <p:cNvPicPr>
            <a:picLocks noGrp="1" noChangeAspect="1"/>
          </p:cNvPicPr>
          <p:nvPr>
            <p:ph idx="1"/>
          </p:nvPr>
        </p:nvPicPr>
        <p:blipFill>
          <a:blip r:embed="rId2"/>
          <a:stretch>
            <a:fillRect/>
          </a:stretch>
        </p:blipFill>
        <p:spPr>
          <a:xfrm>
            <a:off x="1370550" y="570271"/>
            <a:ext cx="8471878" cy="6151204"/>
          </a:xfrm>
          <a:prstGeom prst="rect">
            <a:avLst/>
          </a:prstGeom>
        </p:spPr>
      </p:pic>
    </p:spTree>
    <p:extLst>
      <p:ext uri="{BB962C8B-B14F-4D97-AF65-F5344CB8AC3E}">
        <p14:creationId xmlns:p14="http://schemas.microsoft.com/office/powerpoint/2010/main" val="3869760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4"/>
            <a:ext cx="12192000" cy="568937"/>
          </a:xfrm>
        </p:spPr>
        <p:txBody>
          <a:bodyPr>
            <a:normAutofit/>
          </a:bodyPr>
          <a:lstStyle/>
          <a:p>
            <a:r>
              <a:rPr lang="en-US" sz="3200" dirty="0"/>
              <a:t>Assignment 1 Make the figure communicate as elegantly as this</a:t>
            </a:r>
          </a:p>
        </p:txBody>
      </p:sp>
      <p:sp>
        <p:nvSpPr>
          <p:cNvPr id="4" name="Slide Number Placeholder 3"/>
          <p:cNvSpPr>
            <a:spLocks noGrp="1"/>
          </p:cNvSpPr>
          <p:nvPr>
            <p:ph type="sldNum" sz="quarter" idx="12"/>
          </p:nvPr>
        </p:nvSpPr>
        <p:spPr/>
        <p:txBody>
          <a:bodyPr/>
          <a:lstStyle/>
          <a:p>
            <a:fld id="{D47C6A6E-F6BB-4697-B856-8A66036D8304}" type="slidenum">
              <a:rPr lang="en-US" smtClean="0"/>
              <a:t>62</a:t>
            </a:fld>
            <a:endParaRPr lang="en-US"/>
          </a:p>
        </p:txBody>
      </p:sp>
      <p:pic>
        <p:nvPicPr>
          <p:cNvPr id="3" name="Content Placeholder 2">
            <a:extLst>
              <a:ext uri="{FF2B5EF4-FFF2-40B4-BE49-F238E27FC236}">
                <a16:creationId xmlns:a16="http://schemas.microsoft.com/office/drawing/2014/main" id="{1D1EE3B8-E094-44F0-AF7F-DB47AFD31874}"/>
              </a:ext>
            </a:extLst>
          </p:cNvPr>
          <p:cNvPicPr>
            <a:picLocks noGrp="1" noChangeAspect="1"/>
          </p:cNvPicPr>
          <p:nvPr>
            <p:ph idx="1"/>
          </p:nvPr>
        </p:nvPicPr>
        <p:blipFill>
          <a:blip r:embed="rId2"/>
          <a:stretch>
            <a:fillRect/>
          </a:stretch>
        </p:blipFill>
        <p:spPr>
          <a:xfrm>
            <a:off x="1370550" y="570271"/>
            <a:ext cx="8471878" cy="6151204"/>
          </a:xfrm>
          <a:prstGeom prst="rect">
            <a:avLst/>
          </a:prstGeom>
        </p:spPr>
      </p:pic>
    </p:spTree>
    <p:extLst>
      <p:ext uri="{BB962C8B-B14F-4D97-AF65-F5344CB8AC3E}">
        <p14:creationId xmlns:p14="http://schemas.microsoft.com/office/powerpoint/2010/main" val="414963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You can make a polynomial of order 2.</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386780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You can make a polynomial of order 3.</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221400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You can make an exponential trend.</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2071459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7333</TotalTime>
  <Words>1559</Words>
  <Application>Microsoft Office PowerPoint</Application>
  <PresentationFormat>Widescreen</PresentationFormat>
  <Paragraphs>156</Paragraphs>
  <Slides>62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Trueno</vt:lpstr>
      <vt:lpstr>Trueno Light</vt:lpstr>
      <vt:lpstr>Office Theme</vt:lpstr>
      <vt:lpstr>Agenda for GEOG260/360 GIS &amp; Land Change Models</vt:lpstr>
      <vt:lpstr>Lara Jordan (Ljordan@clarku.edu) and Apple Gould-Schultz (AGouldShultz@clarku.edu) are 5th year Masters GIS students and this semester’s assistants at the GIS Help Desk. Lara Jordan took this course in fall 2020.</vt:lpstr>
      <vt:lpstr>PowerPoint Presentation</vt:lpstr>
      <vt:lpstr>How should we extrapolate Recent Trends for each town?</vt:lpstr>
      <vt:lpstr>Excel will easily add a trendline using all the data.</vt:lpstr>
      <vt:lpstr>Linear is one of several ways to portray a trend.</vt:lpstr>
      <vt:lpstr>You can make a polynomial of order 2.</vt:lpstr>
      <vt:lpstr>You can make a polynomial of order 3.</vt:lpstr>
      <vt:lpstr>You can make an exponential trend.</vt:lpstr>
      <vt:lpstr>These options never slow as a town approaches 100% built.</vt:lpstr>
      <vt:lpstr>Plum Island Ecosystems (PIE) in northeastern Massachusetts</vt:lpstr>
      <vt:lpstr>PowerPoint Presentation</vt:lpstr>
      <vt:lpstr>PowerPoint Presentation</vt:lpstr>
      <vt:lpstr>PowerPoint Presentation</vt:lpstr>
      <vt:lpstr>PowerPoint Presentation</vt:lpstr>
      <vt:lpstr>Topsfield, Hamilton, and Wenham</vt:lpstr>
      <vt:lpstr>Who is from this region?</vt:lpstr>
      <vt:lpstr>Topsfield, Hamilton, and Wenham</vt:lpstr>
      <vt:lpstr>Topsfield, Hamilton, and Wenham</vt:lpstr>
      <vt:lpstr>Topsfield, Hamilton, and Wenham</vt:lpstr>
      <vt:lpstr>Topsfield, Hamilton, and Wenham</vt:lpstr>
      <vt:lpstr>CROSSTAB with 1971Built1 as rows &amp; Towns01 as columns.</vt:lpstr>
      <vt:lpstr>CROSSTAB with 1985Built1 as rows &amp; Towns01 as columns.</vt:lpstr>
      <vt:lpstr>CROSSTAB with 1999Built1 as rows &amp; Towns01 as columns.</vt:lpstr>
      <vt:lpstr>Vocabulary</vt:lpstr>
      <vt:lpstr>First step is to envision how a graphic will tell the story.</vt:lpstr>
      <vt:lpstr>Interpolate the function through 1971 and 1985.</vt:lpstr>
      <vt:lpstr>Show validation of change from 1985 to 1999.</vt:lpstr>
      <vt:lpstr>Assignment 1 Instructions</vt:lpstr>
      <vt:lpstr>Assignment 1 Begin with the template Gray cells contain the inputs, which feed into equations to generate all other information in white cells.</vt:lpstr>
      <vt:lpstr>Assignment 1 Output sheet has white cells, which indicates that the numbers derive from the inputs. Output sheet will be link to the scatter plot that you create.</vt:lpstr>
      <vt:lpstr>Assignment 1 Copy equations from cells D6:E6 to D7:E14.</vt:lpstr>
      <vt:lpstr>Assignment 1 Copy equations from cell C15 to cells D15:E15.</vt:lpstr>
      <vt:lpstr>Assignment 1 Insert a ReadMe sheet, which must have one Text Box that describes the file including the name(s) of the student(s) who will get a grade for the submission.</vt:lpstr>
      <vt:lpstr>Assignment 1 Enter data into cells A7, B3:B5, B7 for a town. Equations in columns C:F compute parameters to interpolate each function through years 1971 and 1985.</vt:lpstr>
      <vt:lpstr>Assignment 1 Use Goal Seek to determine the Minimum Time in Input cell A2 when the linear model shows zero built in Output cell C2. Use Goal Seek to set Maximum time in Input cell A6, which is when the exponential model shows 100% built in Output cell D14.</vt:lpstr>
      <vt:lpstr>Assignment 1 Use Goal Seek to determine the Minimum Time in cell A2 when the linear model shows zero built.</vt:lpstr>
      <vt:lpstr>Assignment 1 Use Goal Seek to determine the Minimum Time in cell A2 when the linear model shows zero built.</vt:lpstr>
      <vt:lpstr>Assignment 1 Use Goal Seek to determine the Minimum Time in cell A2 when the linear model shows zero built.</vt:lpstr>
      <vt:lpstr>Assignment 1 The linear model extrapolated backwards in time to have zero built at the year 1904.84526112186.</vt:lpstr>
      <vt:lpstr>Assignment 1 Use Goal Seek to set Maximum time, which is when the exponential model shows 100% built.</vt:lpstr>
      <vt:lpstr>Assignment 1 Use Goal Seek to set Maximum time, which is when the exponential model shows 100% built.</vt:lpstr>
      <vt:lpstr>Assignment 1 Use Goal Seek to set Maximum time, which is when the exponential model shows 100% built.</vt:lpstr>
      <vt:lpstr>Assignment 1 Open the Scenario Manager, which you will use to save the numbers in gray cells for each of the towns. You will create one scenario for each town.</vt:lpstr>
      <vt:lpstr>Assignment 1 Add a Scenario to have the Town name. You will create one scenario for each town.</vt:lpstr>
      <vt:lpstr>Assignment 1 Add a Scenario to have the Town name. You will create one scenario for each town.</vt:lpstr>
      <vt:lpstr>Assignment 1 Add a Scenario to have the Town name. You will create one scenario for each town.</vt:lpstr>
      <vt:lpstr>Assignment 1 Add a Scenario to have the Town name. You will create one scenario for each town.</vt:lpstr>
      <vt:lpstr>Assignment 1 Do the same for Hamilton and Wenham so you have a scenario for each town.</vt:lpstr>
      <vt:lpstr>Assignment 1 Select data on Output Sheet to insert a Scatter Plot</vt:lpstr>
      <vt:lpstr>Assignment 1 Select data on Output Sheet to insert a Scatter Plot</vt:lpstr>
      <vt:lpstr>Assignment 1 Right click on Chart Area to Move Chart to a new sheet</vt:lpstr>
      <vt:lpstr>Assignment 1 Right click on Chart Area to Move Chart to a new sheet</vt:lpstr>
      <vt:lpstr>Assignment 1 Change Sheet name from Chart1 to Figure and move it to the far right</vt:lpstr>
      <vt:lpstr>Assignment 1 Select Design then Add Chart Element to include Axis Titles</vt:lpstr>
      <vt:lpstr>Assignment 1 Increase font size of everything</vt:lpstr>
      <vt:lpstr>Assignment 1 Make the figure communicate as elegantly as this</vt:lpstr>
      <vt:lpstr>Assignment 1 Make the figure communicate as elegantly as this</vt:lpstr>
      <vt:lpstr>Assignment 1 Make the figure communicate as elegantly as this</vt:lpstr>
      <vt:lpstr>Assignment 1 Make the figure communicate as elegantly as this</vt:lpstr>
      <vt:lpstr>Assignment 1 Make the figure communicate as elegantly as this</vt:lpstr>
      <vt:lpstr>Assignment 1 Make the figure communicate as elegantly as this</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Adeline</cp:lastModifiedBy>
  <cp:revision>328</cp:revision>
  <dcterms:created xsi:type="dcterms:W3CDTF">2019-08-14T08:35:27Z</dcterms:created>
  <dcterms:modified xsi:type="dcterms:W3CDTF">2023-11-06T17:10:21Z</dcterms:modified>
</cp:coreProperties>
</file>